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9" r:id="rId3"/>
    <p:sldId id="260" r:id="rId4"/>
    <p:sldId id="261" r:id="rId5"/>
    <p:sldId id="268" r:id="rId6"/>
    <p:sldId id="269" r:id="rId7"/>
    <p:sldId id="265" r:id="rId8"/>
    <p:sldId id="266" r:id="rId9"/>
    <p:sldId id="279" r:id="rId10"/>
    <p:sldId id="270" r:id="rId11"/>
    <p:sldId id="271" r:id="rId12"/>
    <p:sldId id="272" r:id="rId13"/>
    <p:sldId id="273" r:id="rId14"/>
    <p:sldId id="275" r:id="rId15"/>
    <p:sldId id="274" r:id="rId16"/>
    <p:sldId id="277" r:id="rId17"/>
    <p:sldId id="278" r:id="rId18"/>
    <p:sldId id="276" r:id="rId19"/>
  </p:sldIdLst>
  <p:sldSz cx="9144000" cy="6858000" type="screen4x3"/>
  <p:notesSz cx="6858000" cy="9144000"/>
  <p:custDataLst>
    <p:tags r:id="rId21"/>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p:restoredTop sz="75336" autoAdjust="0"/>
  </p:normalViewPr>
  <p:slideViewPr>
    <p:cSldViewPr snapToObjects="1">
      <p:cViewPr varScale="1">
        <p:scale>
          <a:sx n="75" d="100"/>
          <a:sy n="75" d="100"/>
        </p:scale>
        <p:origin x="2416"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tags" Target="tags/tag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DF8647-24BC-46D3-8C53-B7EE1E665A3D}" type="datetimeFigureOut">
              <a:rPr kumimoji="1" lang="ja-JP" altLang="en-US" smtClean="0"/>
              <a:t>2017/8/21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185300-905D-470D-B210-6E2925CA4963}" type="slidenum">
              <a:rPr kumimoji="1" lang="ja-JP" altLang="en-US" smtClean="0"/>
              <a:t>‹#›</a:t>
            </a:fld>
            <a:endParaRPr kumimoji="1" lang="ja-JP" altLang="en-US"/>
          </a:p>
        </p:txBody>
      </p:sp>
    </p:spTree>
    <p:extLst>
      <p:ext uri="{BB962C8B-B14F-4D97-AF65-F5344CB8AC3E}">
        <p14:creationId xmlns:p14="http://schemas.microsoft.com/office/powerpoint/2010/main" val="40012495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ja.wikipedia.org/wiki/%E3%83%89%E3%82%A4%E3%83%84%E8%AA%9E" TargetMode="External"/><Relationship Id="rId4" Type="http://schemas.openxmlformats.org/officeDocument/2006/relationships/hyperlink" Target="http://ja.wikipedia.org/wiki/%E3%82%AA%E3%83%A9%E3%83%B3%E3%83%80%E8%AA%9E" TargetMode="External"/><Relationship Id="rId5" Type="http://schemas.openxmlformats.org/officeDocument/2006/relationships/hyperlink" Target="http://ja.wikipedia.org/wiki/SOV%E5%9E%8B" TargetMode="External"/><Relationship Id="rId6" Type="http://schemas.openxmlformats.org/officeDocument/2006/relationships/hyperlink" Target="http://ja.wikipedia.org/wiki/V2%E8%AA%9E%E9%A0%86" TargetMode="External"/><Relationship Id="rId7" Type="http://schemas.openxmlformats.org/officeDocument/2006/relationships/hyperlink" Target="http://ja.wikipedia.org/wiki/%E5%8B%95%E8%A9%9E" TargetMode="External"/><Relationship Id="rId8" Type="http://schemas.openxmlformats.org/officeDocument/2006/relationships/hyperlink" Target="http://ja.wikipedia.org/wiki/%E5%8A%A9%E5%8B%95%E8%A9%9E_(%E8%A8%80%E8%AA%9E%E5%AD%A6)" TargetMode="External"/><Relationship Id="rId9" Type="http://schemas.openxmlformats.org/officeDocument/2006/relationships/hyperlink" Target="http://ja.wikipedia.org/wiki/%E4%B8%BB%E8%AA%9E" TargetMode="External"/><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「現実解」　こうあるべきだ！　ではなく，</a:t>
            </a:r>
            <a:endParaRPr kumimoji="1" lang="en-US" altLang="ja-JP" dirty="0" smtClean="0"/>
          </a:p>
          <a:p>
            <a:r>
              <a:rPr kumimoji="1" lang="ja-JP" altLang="en-US" dirty="0" smtClean="0"/>
              <a:t>現実から仮説を導き，</a:t>
            </a:r>
            <a:endParaRPr kumimoji="1" lang="en-US" altLang="ja-JP" dirty="0" smtClean="0"/>
          </a:p>
          <a:p>
            <a:r>
              <a:rPr kumimoji="1" lang="ja-JP" altLang="en-US" dirty="0" smtClean="0"/>
              <a:t>検証していく</a:t>
            </a:r>
            <a:endParaRPr kumimoji="1" lang="en-US" altLang="ja-JP" dirty="0" smtClean="0"/>
          </a:p>
          <a:p>
            <a:endParaRPr kumimoji="1" lang="en-US" altLang="ja-JP" dirty="0" smtClean="0"/>
          </a:p>
          <a:p>
            <a:r>
              <a:rPr kumimoji="1" lang="ja-JP" altLang="en-US" dirty="0" smtClean="0"/>
              <a:t>●まず申し上げたいことは，日本の学生は，英語がわからない，</a:t>
            </a:r>
            <a:endParaRPr kumimoji="1" lang="en-US" altLang="ja-JP" dirty="0" smtClean="0"/>
          </a:p>
          <a:p>
            <a:r>
              <a:rPr kumimoji="1" lang="ja-JP" altLang="en-US" dirty="0" smtClean="0"/>
              <a:t>　　ということです。</a:t>
            </a:r>
            <a:endParaRPr kumimoji="1" lang="ja-JP" altLang="en-US" dirty="0"/>
          </a:p>
        </p:txBody>
      </p:sp>
      <p:sp>
        <p:nvSpPr>
          <p:cNvPr id="4" name="スライド番号プレースホルダー 3"/>
          <p:cNvSpPr>
            <a:spLocks noGrp="1"/>
          </p:cNvSpPr>
          <p:nvPr>
            <p:ph type="sldNum" sz="quarter" idx="10"/>
          </p:nvPr>
        </p:nvSpPr>
        <p:spPr/>
        <p:txBody>
          <a:bodyPr/>
          <a:lstStyle/>
          <a:p>
            <a:fld id="{DB185300-905D-470D-B210-6E2925CA4963}" type="slidenum">
              <a:rPr kumimoji="1" lang="ja-JP" altLang="en-US" smtClean="0"/>
              <a:t>1</a:t>
            </a:fld>
            <a:endParaRPr kumimoji="1" lang="ja-JP" altLang="en-US"/>
          </a:p>
        </p:txBody>
      </p:sp>
    </p:spTree>
    <p:extLst>
      <p:ext uri="{BB962C8B-B14F-4D97-AF65-F5344CB8AC3E}">
        <p14:creationId xmlns:p14="http://schemas.microsoft.com/office/powerpoint/2010/main" val="117377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E290744-161F-4821-B044-04ACB228E53E}" type="slidenum">
              <a:rPr kumimoji="1" lang="ja-JP" altLang="en-US" smtClean="0"/>
              <a:pPr/>
              <a:t>10</a:t>
            </a:fld>
            <a:endParaRPr kumimoji="1" lang="ja-JP" altLang="en-US"/>
          </a:p>
        </p:txBody>
      </p:sp>
    </p:spTree>
    <p:extLst>
      <p:ext uri="{BB962C8B-B14F-4D97-AF65-F5344CB8AC3E}">
        <p14:creationId xmlns:p14="http://schemas.microsoft.com/office/powerpoint/2010/main" val="1406591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線を青にして，本動詞と準動詞を区別しやすくしています。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FE290744-161F-4821-B044-04ACB228E53E}" type="slidenum">
              <a:rPr kumimoji="1" lang="ja-JP" altLang="en-US" smtClean="0"/>
              <a:pPr/>
              <a:t>11</a:t>
            </a:fld>
            <a:endParaRPr kumimoji="1" lang="ja-JP" altLang="en-US"/>
          </a:p>
        </p:txBody>
      </p:sp>
    </p:spTree>
    <p:extLst>
      <p:ext uri="{BB962C8B-B14F-4D97-AF65-F5344CB8AC3E}">
        <p14:creationId xmlns:p14="http://schemas.microsoft.com/office/powerpoint/2010/main" val="3589993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前置詞を多用　－＞　前置詞を </a:t>
            </a:r>
            <a:r>
              <a:rPr kumimoji="1" lang="en-US" altLang="ja-JP" dirty="0" smtClean="0"/>
              <a:t>[ ] </a:t>
            </a:r>
            <a:r>
              <a:rPr kumimoji="1" lang="ja-JP" altLang="en-US" dirty="0" smtClean="0"/>
              <a:t>で囲ってしまう。</a:t>
            </a:r>
            <a:endParaRPr kumimoji="1" lang="en-US" altLang="ja-JP" dirty="0" smtClean="0"/>
          </a:p>
          <a:p>
            <a:r>
              <a:rPr kumimoji="1" lang="ja-JP" altLang="en-US" dirty="0" smtClean="0"/>
              <a:t>★副詞句・形容詞句の区別は，難しいこともある</a:t>
            </a:r>
            <a:endParaRPr kumimoji="1" lang="en-US" altLang="ja-JP" dirty="0" smtClean="0"/>
          </a:p>
          <a:p>
            <a:r>
              <a:rPr kumimoji="1" lang="ja-JP" altLang="en-US" dirty="0" smtClean="0"/>
              <a:t>＜　＞　では，修正がめんどう</a:t>
            </a:r>
            <a:endParaRPr kumimoji="1" lang="en-US" altLang="ja-JP" dirty="0" smtClean="0"/>
          </a:p>
          <a:p>
            <a:r>
              <a:rPr kumimoji="1" lang="en-US" altLang="ja-JP" dirty="0" smtClean="0"/>
              <a:t>(a)</a:t>
            </a:r>
            <a:r>
              <a:rPr kumimoji="1" lang="ja-JP" altLang="en-US" dirty="0" err="1" smtClean="0"/>
              <a:t>，</a:t>
            </a:r>
            <a:r>
              <a:rPr kumimoji="1" lang="en-US" altLang="ja-JP" dirty="0" smtClean="0"/>
              <a:t>-(a)</a:t>
            </a:r>
            <a:r>
              <a:rPr kumimoji="1" lang="en-US" altLang="ja-JP" baseline="0" dirty="0" smtClean="0"/>
              <a:t> </a:t>
            </a:r>
            <a:r>
              <a:rPr kumimoji="1" lang="ja-JP" altLang="en-US" baseline="0" dirty="0" smtClean="0"/>
              <a:t>も使える　・・・　実際の経験が育てたメソッド　</a:t>
            </a:r>
            <a:endParaRPr kumimoji="1" lang="en-US" altLang="ja-JP" baseline="0" dirty="0" smtClean="0"/>
          </a:p>
          <a:p>
            <a:r>
              <a:rPr kumimoji="1" lang="ja-JP" altLang="en-US" baseline="0" dirty="0" smtClean="0"/>
              <a:t>★括弧の右上の 「</a:t>
            </a:r>
            <a:r>
              <a:rPr kumimoji="1" lang="en-US" altLang="ja-JP" baseline="0" dirty="0" smtClean="0"/>
              <a:t>a</a:t>
            </a:r>
            <a:r>
              <a:rPr kumimoji="1" lang="ja-JP" altLang="en-US" baseline="0" dirty="0" smtClean="0"/>
              <a:t>」で形容詞句を示すのは，現実解の１つ！</a:t>
            </a:r>
            <a:endParaRPr kumimoji="1" lang="en-US" altLang="ja-JP" dirty="0" smtClean="0"/>
          </a:p>
          <a:p>
            <a:endParaRPr kumimoji="1" lang="en-US" altLang="ja-JP" dirty="0" smtClean="0"/>
          </a:p>
          <a:p>
            <a:r>
              <a:rPr kumimoji="1" lang="ja-JP" altLang="en-US" dirty="0" smtClean="0"/>
              <a:t>黄色マーカー：　名詞のかたまり（名詞＋形容詞句）</a:t>
            </a:r>
            <a:endParaRPr kumimoji="1" lang="en-US" altLang="ja-JP" dirty="0" smtClean="0"/>
          </a:p>
          <a:p>
            <a:endParaRPr kumimoji="1" lang="en-US" altLang="ja-JP" dirty="0" smtClean="0"/>
          </a:p>
          <a:p>
            <a:r>
              <a:rPr kumimoji="1" lang="en-US" altLang="ja-JP" dirty="0" smtClean="0"/>
              <a:t>==================</a:t>
            </a:r>
          </a:p>
          <a:p>
            <a:r>
              <a:rPr kumimoji="1" lang="ja-JP" altLang="en-US" dirty="0" smtClean="0"/>
              <a:t>この例で，</a:t>
            </a:r>
            <a:endParaRPr kumimoji="1" lang="en-US" altLang="ja-JP" dirty="0" smtClean="0"/>
          </a:p>
          <a:p>
            <a:r>
              <a:rPr lang="en-US" altLang="ja-JP" dirty="0" smtClean="0"/>
              <a:t>The picture </a:t>
            </a:r>
            <a:r>
              <a:rPr lang="en-US" altLang="ja-JP" dirty="0" smtClean="0">
                <a:solidFill>
                  <a:schemeClr val="bg1">
                    <a:lumMod val="50000"/>
                  </a:schemeClr>
                </a:solidFill>
              </a:rPr>
              <a:t>[</a:t>
            </a:r>
            <a:r>
              <a:rPr lang="en-US" altLang="ja-JP" dirty="0" smtClean="0"/>
              <a:t>on the wall</a:t>
            </a:r>
            <a:r>
              <a:rPr lang="en-US" altLang="ja-JP" dirty="0" smtClean="0">
                <a:solidFill>
                  <a:schemeClr val="bg1">
                    <a:lumMod val="50000"/>
                  </a:schemeClr>
                </a:solidFill>
              </a:rPr>
              <a:t>]</a:t>
            </a:r>
            <a:r>
              <a:rPr lang="en-US" altLang="ja-JP" baseline="30000" dirty="0" smtClean="0">
                <a:solidFill>
                  <a:srgbClr val="FF0000"/>
                </a:solidFill>
              </a:rPr>
              <a:t>a</a:t>
            </a:r>
            <a:r>
              <a:rPr lang="en-US" altLang="ja-JP" dirty="0" smtClean="0"/>
              <a:t> </a:t>
            </a:r>
          </a:p>
          <a:p>
            <a:r>
              <a:rPr kumimoji="1" lang="ja-JP" altLang="en-US" dirty="0" smtClean="0"/>
              <a:t>の 「名詞＋形容詞句」 を </a:t>
            </a:r>
            <a:r>
              <a:rPr kumimoji="1" lang="en-US" altLang="ja-JP" dirty="0" smtClean="0"/>
              <a:t>(  )  </a:t>
            </a:r>
            <a:r>
              <a:rPr kumimoji="1" lang="ja-JP" altLang="en-US" dirty="0" smtClean="0"/>
              <a:t>で囲むことは，（原則として）しない。</a:t>
            </a:r>
            <a:endParaRPr kumimoji="1" lang="en-US" altLang="ja-JP" dirty="0" smtClean="0"/>
          </a:p>
          <a:p>
            <a:r>
              <a:rPr kumimoji="1" lang="ja-JP" altLang="en-US" dirty="0" smtClean="0"/>
              <a:t>形容詞句が形容詞句として把握されることによって，その直前の名詞と結びついて名詞句を形成するので，形容詞句を捉えることが重要。</a:t>
            </a:r>
            <a:endParaRPr kumimoji="1" lang="en-US" altLang="ja-JP" dirty="0" smtClean="0"/>
          </a:p>
          <a:p>
            <a:endParaRPr kumimoji="1" lang="en-US" altLang="ja-JP" dirty="0" smtClean="0"/>
          </a:p>
          <a:p>
            <a:r>
              <a:rPr kumimoji="1" lang="ja-JP" altLang="en-US" dirty="0" smtClean="0"/>
              <a:t>ネイティブは，一瞬にして名詞句を捉えるのではなく，英文を読んでいく過程で，把握・理解する。</a:t>
            </a:r>
            <a:endParaRPr kumimoji="1" lang="en-US" altLang="ja-JP" dirty="0" smtClean="0"/>
          </a:p>
          <a:p>
            <a:r>
              <a:rPr kumimoji="1" lang="ja-JP" altLang="en-US" dirty="0" smtClean="0"/>
              <a:t>括弧を入れ子にしないのは，複雑になるからでもあるが，それより，形容詞句が直前の名詞を修飾することが連なって理解されていくので。</a:t>
            </a:r>
            <a:endParaRPr kumimoji="1" lang="ja-JP" altLang="en-US" dirty="0"/>
          </a:p>
        </p:txBody>
      </p:sp>
      <p:sp>
        <p:nvSpPr>
          <p:cNvPr id="4" name="スライド番号プレースホルダー 3"/>
          <p:cNvSpPr>
            <a:spLocks noGrp="1"/>
          </p:cNvSpPr>
          <p:nvPr>
            <p:ph type="sldNum" sz="quarter" idx="10"/>
          </p:nvPr>
        </p:nvSpPr>
        <p:spPr/>
        <p:txBody>
          <a:bodyPr/>
          <a:lstStyle/>
          <a:p>
            <a:fld id="{FE290744-161F-4821-B044-04ACB228E53E}" type="slidenum">
              <a:rPr kumimoji="1" lang="ja-JP" altLang="en-US" smtClean="0"/>
              <a:pPr/>
              <a:t>12</a:t>
            </a:fld>
            <a:endParaRPr kumimoji="1" lang="ja-JP" altLang="en-US"/>
          </a:p>
        </p:txBody>
      </p:sp>
    </p:spTree>
    <p:extLst>
      <p:ext uri="{BB962C8B-B14F-4D97-AF65-F5344CB8AC3E}">
        <p14:creationId xmlns:p14="http://schemas.microsoft.com/office/powerpoint/2010/main" val="1774141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E290744-161F-4821-B044-04ACB228E53E}" type="slidenum">
              <a:rPr kumimoji="1" lang="ja-JP" altLang="en-US" smtClean="0"/>
              <a:pPr/>
              <a:t>13</a:t>
            </a:fld>
            <a:endParaRPr kumimoji="1" lang="ja-JP" altLang="en-US"/>
          </a:p>
        </p:txBody>
      </p:sp>
    </p:spTree>
    <p:extLst>
      <p:ext uri="{BB962C8B-B14F-4D97-AF65-F5344CB8AC3E}">
        <p14:creationId xmlns:p14="http://schemas.microsoft.com/office/powerpoint/2010/main" val="3399158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青：　水産，農</a:t>
            </a:r>
            <a:endParaRPr kumimoji="1" lang="en-US" altLang="ja-JP" dirty="0" smtClean="0"/>
          </a:p>
          <a:p>
            <a:r>
              <a:rPr kumimoji="1" lang="ja-JP" altLang="en-US" dirty="0" smtClean="0"/>
              <a:t>赤：　共通教育</a:t>
            </a:r>
            <a:endParaRPr kumimoji="1" lang="ja-JP" altLang="en-US" dirty="0"/>
          </a:p>
        </p:txBody>
      </p:sp>
      <p:sp>
        <p:nvSpPr>
          <p:cNvPr id="4" name="スライド番号プレースホルダー 3"/>
          <p:cNvSpPr>
            <a:spLocks noGrp="1"/>
          </p:cNvSpPr>
          <p:nvPr>
            <p:ph type="sldNum" sz="quarter" idx="10"/>
          </p:nvPr>
        </p:nvSpPr>
        <p:spPr/>
        <p:txBody>
          <a:bodyPr/>
          <a:lstStyle/>
          <a:p>
            <a:fld id="{DB185300-905D-470D-B210-6E2925CA4963}" type="slidenum">
              <a:rPr kumimoji="1" lang="ja-JP" altLang="en-US" smtClean="0"/>
              <a:t>14</a:t>
            </a:fld>
            <a:endParaRPr kumimoji="1" lang="ja-JP" altLang="en-US"/>
          </a:p>
        </p:txBody>
      </p:sp>
    </p:spTree>
    <p:extLst>
      <p:ext uri="{BB962C8B-B14F-4D97-AF65-F5344CB8AC3E}">
        <p14:creationId xmlns:p14="http://schemas.microsoft.com/office/powerpoint/2010/main" val="2357475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G-TELP</a:t>
            </a:r>
            <a:r>
              <a:rPr kumimoji="1" lang="ja-JP" altLang="en-US" baseline="0" dirty="0" smtClean="0"/>
              <a:t> 表彰者の声：　</a:t>
            </a:r>
            <a:endParaRPr kumimoji="1" lang="en-US" altLang="ja-JP" baseline="0" dirty="0" smtClean="0"/>
          </a:p>
          <a:p>
            <a:r>
              <a:rPr kumimoji="1" lang="ja-JP" altLang="en-US" baseline="0" dirty="0" smtClean="0"/>
              <a:t>・水産学部には独自の英語学習メソッドがあり，それが役立った</a:t>
            </a:r>
            <a:endParaRPr kumimoji="1" lang="en-US" altLang="ja-JP" baseline="0" dirty="0" smtClean="0"/>
          </a:p>
          <a:p>
            <a:endParaRPr kumimoji="1" lang="en-US" altLang="ja-JP" baseline="0" dirty="0" smtClean="0"/>
          </a:p>
          <a:p>
            <a:r>
              <a:rPr kumimoji="1" lang="ja-JP" altLang="en-US" baseline="0" dirty="0" smtClean="0"/>
              <a:t>科学英語，実用英語の先生方の声：　</a:t>
            </a:r>
            <a:endParaRPr kumimoji="1" lang="en-US" altLang="ja-JP" baseline="0" dirty="0" smtClean="0"/>
          </a:p>
          <a:p>
            <a:r>
              <a:rPr kumimoji="1" lang="ja-JP" altLang="en-US" baseline="0" dirty="0" smtClean="0"/>
              <a:t>・英文を訳せるだけではなく，理解できるようになった（それまでは，訳したとしても，理解していなかった）。</a:t>
            </a:r>
            <a:endParaRPr kumimoji="1" lang="en-US" altLang="ja-JP" baseline="0" dirty="0" smtClean="0"/>
          </a:p>
          <a:p>
            <a:r>
              <a:rPr kumimoji="1" lang="ja-JP" altLang="en-US" baseline="0" dirty="0" smtClean="0"/>
              <a:t>・まともな英文を書いてくるようになった。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B185300-905D-470D-B210-6E2925CA4963}" type="slidenum">
              <a:rPr kumimoji="1" lang="ja-JP" altLang="en-US" smtClean="0"/>
              <a:t>15</a:t>
            </a:fld>
            <a:endParaRPr kumimoji="1" lang="ja-JP" altLang="en-US"/>
          </a:p>
        </p:txBody>
      </p:sp>
    </p:spTree>
    <p:extLst>
      <p:ext uri="{BB962C8B-B14F-4D97-AF65-F5344CB8AC3E}">
        <p14:creationId xmlns:p14="http://schemas.microsoft.com/office/powerpoint/2010/main" val="1367221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漢文は読める，しかし中国語は話せない</a:t>
            </a:r>
            <a:endParaRPr kumimoji="1" lang="en-US" altLang="ja-JP" dirty="0" smtClean="0"/>
          </a:p>
          <a:p>
            <a:endParaRPr kumimoji="1" lang="en-US" altLang="ja-JP" dirty="0" smtClean="0"/>
          </a:p>
          <a:p>
            <a:r>
              <a:rPr kumimoji="1" lang="ja-JP" altLang="en-US" dirty="0" smtClean="0"/>
              <a:t>「科学英語」を担当されている先生方や</a:t>
            </a:r>
            <a:endParaRPr kumimoji="1" lang="en-US" altLang="ja-JP" dirty="0" smtClean="0"/>
          </a:p>
          <a:p>
            <a:r>
              <a:rPr kumimoji="1" lang="ja-JP" altLang="en-US" dirty="0" smtClean="0"/>
              <a:t>水産学部の「実用英語科目」の非常勤の先生方</a:t>
            </a:r>
            <a:endParaRPr kumimoji="1" lang="en-US" altLang="ja-JP" dirty="0" smtClean="0"/>
          </a:p>
          <a:p>
            <a:r>
              <a:rPr kumimoji="1" lang="ja-JP" altLang="en-US" dirty="0" smtClean="0"/>
              <a:t>の話です。</a:t>
            </a:r>
            <a:endParaRPr kumimoji="1" lang="en-US" altLang="ja-JP" dirty="0" smtClean="0"/>
          </a:p>
          <a:p>
            <a:endParaRPr kumimoji="1" lang="en-US" altLang="ja-JP" dirty="0" smtClean="0"/>
          </a:p>
          <a:p>
            <a:r>
              <a:rPr kumimoji="1" lang="ja-JP" altLang="en-US" dirty="0" smtClean="0"/>
              <a:t>▲外部試験などの成績に直結するわけでは，ないようです。</a:t>
            </a:r>
            <a:endParaRPr kumimoji="1" lang="en-US" altLang="ja-JP" dirty="0" smtClean="0"/>
          </a:p>
          <a:p>
            <a:endParaRPr kumimoji="1" lang="en-US" altLang="ja-JP" dirty="0" smtClean="0"/>
          </a:p>
          <a:p>
            <a:r>
              <a:rPr kumimoji="1" lang="ja-JP" altLang="en-US" dirty="0" smtClean="0"/>
              <a:t>●でも，大学の英語の先生としては－＞</a:t>
            </a:r>
            <a:endParaRPr kumimoji="1" lang="ja-JP" altLang="en-US" dirty="0"/>
          </a:p>
        </p:txBody>
      </p:sp>
      <p:sp>
        <p:nvSpPr>
          <p:cNvPr id="4" name="スライド番号プレースホルダー 3"/>
          <p:cNvSpPr>
            <a:spLocks noGrp="1"/>
          </p:cNvSpPr>
          <p:nvPr>
            <p:ph type="sldNum" sz="quarter" idx="10"/>
          </p:nvPr>
        </p:nvSpPr>
        <p:spPr/>
        <p:txBody>
          <a:bodyPr/>
          <a:lstStyle/>
          <a:p>
            <a:fld id="{DB185300-905D-470D-B210-6E2925CA4963}" type="slidenum">
              <a:rPr kumimoji="1" lang="ja-JP" altLang="en-US" smtClean="0"/>
              <a:t>2</a:t>
            </a:fld>
            <a:endParaRPr kumimoji="1" lang="ja-JP" altLang="en-US"/>
          </a:p>
        </p:txBody>
      </p:sp>
    </p:spTree>
    <p:extLst>
      <p:ext uri="{BB962C8B-B14F-4D97-AF65-F5344CB8AC3E}">
        <p14:creationId xmlns:p14="http://schemas.microsoft.com/office/powerpoint/2010/main" val="3322179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大学の英語の先生のことば：　「</a:t>
            </a:r>
            <a:r>
              <a:rPr kumimoji="1" lang="ja-JP" altLang="en-US" sz="1200" dirty="0" smtClean="0"/>
              <a:t>英語」 は高校までで終わっている</a:t>
            </a:r>
            <a:endParaRPr kumimoji="1" lang="ja-JP" altLang="en-US" dirty="0"/>
          </a:p>
        </p:txBody>
      </p:sp>
      <p:sp>
        <p:nvSpPr>
          <p:cNvPr id="4" name="スライド番号プレースホルダー 3"/>
          <p:cNvSpPr>
            <a:spLocks noGrp="1"/>
          </p:cNvSpPr>
          <p:nvPr>
            <p:ph type="sldNum" sz="quarter" idx="10"/>
          </p:nvPr>
        </p:nvSpPr>
        <p:spPr/>
        <p:txBody>
          <a:bodyPr/>
          <a:lstStyle/>
          <a:p>
            <a:fld id="{DB185300-905D-470D-B210-6E2925CA4963}" type="slidenum">
              <a:rPr kumimoji="1" lang="ja-JP" altLang="en-US" smtClean="0"/>
              <a:t>3</a:t>
            </a:fld>
            <a:endParaRPr kumimoji="1" lang="ja-JP" altLang="en-US"/>
          </a:p>
        </p:txBody>
      </p:sp>
    </p:spTree>
    <p:extLst>
      <p:ext uri="{BB962C8B-B14F-4D97-AF65-F5344CB8AC3E}">
        <p14:creationId xmlns:p14="http://schemas.microsoft.com/office/powerpoint/2010/main" val="3996973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D0047FA-C80D-4542-AAF9-9DB02601D077}"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3418087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050" b="0" kern="1200" dirty="0" smtClean="0">
                <a:solidFill>
                  <a:schemeClr val="tx1"/>
                </a:solidFill>
                <a:effectLst/>
                <a:latin typeface="+mn-ea"/>
                <a:ea typeface="+mn-ea"/>
                <a:cs typeface="+mn-cs"/>
              </a:rPr>
              <a:t>ドイツ語は，平叙文に限定すれば，</a:t>
            </a:r>
            <a:r>
              <a:rPr kumimoji="1" lang="en-US" altLang="ja-JP" sz="1050" b="0" kern="1200" dirty="0" smtClean="0">
                <a:solidFill>
                  <a:schemeClr val="tx1"/>
                </a:solidFill>
                <a:effectLst/>
                <a:latin typeface="+mn-ea"/>
                <a:ea typeface="+mn-ea"/>
                <a:cs typeface="+mn-cs"/>
              </a:rPr>
              <a:t>SVO</a:t>
            </a:r>
          </a:p>
          <a:p>
            <a:endParaRPr kumimoji="1" lang="en-US" altLang="ja-JP" sz="1050" b="0" kern="1200" dirty="0" smtClean="0">
              <a:solidFill>
                <a:schemeClr val="tx1"/>
              </a:solidFill>
              <a:effectLst/>
              <a:latin typeface="+mn-ea"/>
              <a:ea typeface="+mn-ea"/>
              <a:cs typeface="+mn-cs"/>
            </a:endParaRPr>
          </a:p>
          <a:p>
            <a:r>
              <a:rPr kumimoji="1" lang="en-US" altLang="ja-JP" sz="1050" b="0" kern="1200" dirty="0" smtClean="0">
                <a:solidFill>
                  <a:schemeClr val="tx1"/>
                </a:solidFill>
                <a:effectLst/>
                <a:latin typeface="+mn-ea"/>
                <a:ea typeface="+mn-ea"/>
                <a:cs typeface="+mn-cs"/>
              </a:rPr>
              <a:t>============================</a:t>
            </a:r>
          </a:p>
          <a:p>
            <a:r>
              <a:rPr kumimoji="1" lang="en-US" altLang="ja-JP" sz="1050" b="0" kern="1200" dirty="0" smtClean="0">
                <a:solidFill>
                  <a:schemeClr val="tx1"/>
                </a:solidFill>
                <a:effectLst/>
                <a:latin typeface="+mn-ea"/>
                <a:ea typeface="+mn-ea"/>
                <a:cs typeface="+mn-cs"/>
              </a:rPr>
              <a:t>SVO</a:t>
            </a:r>
            <a:r>
              <a:rPr kumimoji="1" lang="ja-JP" altLang="en-US" sz="1050" b="0" kern="1200" dirty="0" smtClean="0">
                <a:solidFill>
                  <a:schemeClr val="tx1"/>
                </a:solidFill>
                <a:effectLst/>
                <a:latin typeface="+mn-ea"/>
                <a:ea typeface="+mn-ea"/>
                <a:cs typeface="+mn-cs"/>
              </a:rPr>
              <a:t>（語順，他動詞）さえ理解・習得すれば，格接辞の無い英語は，学びやすいのかもしれない。</a:t>
            </a:r>
            <a:endParaRPr kumimoji="1" lang="en-US" altLang="ja-JP" sz="1050" b="0" kern="1200" dirty="0" smtClean="0">
              <a:solidFill>
                <a:schemeClr val="tx1"/>
              </a:solidFill>
              <a:effectLst/>
              <a:latin typeface="+mn-ea"/>
              <a:ea typeface="+mn-ea"/>
              <a:cs typeface="+mn-cs"/>
            </a:endParaRPr>
          </a:p>
          <a:p>
            <a:endParaRPr kumimoji="1" lang="en-US" altLang="ja-JP" sz="1050" b="0" kern="1200" dirty="0" smtClean="0">
              <a:solidFill>
                <a:schemeClr val="tx1"/>
              </a:solidFill>
              <a:effectLst/>
              <a:latin typeface="+mn-ea"/>
              <a:ea typeface="+mn-ea"/>
              <a:cs typeface="+mn-cs"/>
            </a:endParaRPr>
          </a:p>
          <a:p>
            <a:r>
              <a:rPr kumimoji="1" lang="ja-JP" altLang="en-US" sz="1050" b="0" kern="1200" dirty="0" smtClean="0">
                <a:solidFill>
                  <a:schemeClr val="tx1"/>
                </a:solidFill>
                <a:effectLst/>
                <a:latin typeface="+mn-ea"/>
                <a:ea typeface="+mn-ea"/>
                <a:cs typeface="+mn-cs"/>
              </a:rPr>
              <a:t>以下</a:t>
            </a:r>
            <a:r>
              <a:rPr kumimoji="1" lang="en-US" altLang="ja-JP" sz="1050" b="0" kern="1200" dirty="0" smtClean="0">
                <a:solidFill>
                  <a:schemeClr val="tx1"/>
                </a:solidFill>
                <a:effectLst/>
                <a:latin typeface="+mn-ea"/>
                <a:ea typeface="+mn-ea"/>
                <a:cs typeface="+mn-cs"/>
              </a:rPr>
              <a:t>Wikipedia</a:t>
            </a:r>
            <a:r>
              <a:rPr kumimoji="1" lang="ja-JP" altLang="en-US" sz="1050" b="0" kern="1200" dirty="0" smtClean="0">
                <a:solidFill>
                  <a:schemeClr val="tx1"/>
                </a:solidFill>
                <a:effectLst/>
                <a:latin typeface="+mn-ea"/>
                <a:ea typeface="+mn-ea"/>
                <a:cs typeface="+mn-cs"/>
              </a:rPr>
              <a:t>より</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u="sng" kern="1200" dirty="0" err="1" smtClean="0">
                <a:solidFill>
                  <a:schemeClr val="tx1"/>
                </a:solidFill>
                <a:effectLst/>
                <a:latin typeface="+mn-lt"/>
                <a:ea typeface="+mn-ea"/>
                <a:cs typeface="+mn-cs"/>
                <a:hlinkClick r:id="rId3" tooltip="ドイツ語"/>
              </a:rPr>
              <a:t>ドイツ語</a:t>
            </a:r>
            <a:r>
              <a:rPr kumimoji="1" lang="ja-JP" altLang="ja-JP" sz="1200" kern="1200" dirty="0" smtClean="0">
                <a:solidFill>
                  <a:schemeClr val="tx1"/>
                </a:solidFill>
                <a:effectLst/>
                <a:latin typeface="+mn-lt"/>
                <a:ea typeface="+mn-ea"/>
                <a:cs typeface="+mn-cs"/>
              </a:rPr>
              <a:t>および</a:t>
            </a:r>
            <a:r>
              <a:rPr kumimoji="1" lang="en-US" altLang="ja-JP" sz="1200" u="sng" kern="1200" dirty="0" err="1" smtClean="0">
                <a:solidFill>
                  <a:schemeClr val="tx1"/>
                </a:solidFill>
                <a:effectLst/>
                <a:latin typeface="+mn-lt"/>
                <a:ea typeface="+mn-ea"/>
                <a:cs typeface="+mn-cs"/>
                <a:hlinkClick r:id="rId4" tooltip="オランダ語"/>
              </a:rPr>
              <a:t>オランダ語</a:t>
            </a:r>
            <a:r>
              <a:rPr kumimoji="1" lang="ja-JP" altLang="ja-JP" sz="1200" kern="1200" dirty="0" smtClean="0">
                <a:solidFill>
                  <a:schemeClr val="tx1"/>
                </a:solidFill>
                <a:effectLst/>
                <a:latin typeface="+mn-lt"/>
                <a:ea typeface="+mn-ea"/>
                <a:cs typeface="+mn-cs"/>
              </a:rPr>
              <a:t>は</a:t>
            </a:r>
            <a:r>
              <a:rPr kumimoji="1" lang="en-US" altLang="ja-JP" sz="1200" u="sng" kern="1200" dirty="0" err="1" smtClean="0">
                <a:solidFill>
                  <a:schemeClr val="tx1"/>
                </a:solidFill>
                <a:effectLst/>
                <a:latin typeface="+mn-lt"/>
                <a:ea typeface="+mn-ea"/>
                <a:cs typeface="+mn-cs"/>
                <a:hlinkClick r:id="rId5" tooltip="SOV型"/>
              </a:rPr>
              <a:t>SOV型</a:t>
            </a:r>
            <a:r>
              <a:rPr kumimoji="1" lang="ja-JP" altLang="ja-JP" sz="1200" kern="1200" dirty="0" smtClean="0">
                <a:solidFill>
                  <a:schemeClr val="tx1"/>
                </a:solidFill>
                <a:effectLst/>
                <a:latin typeface="+mn-lt"/>
                <a:ea typeface="+mn-ea"/>
                <a:cs typeface="+mn-cs"/>
              </a:rPr>
              <a:t>の</a:t>
            </a:r>
            <a:r>
              <a:rPr kumimoji="1" lang="en-US" altLang="ja-JP" sz="1200" u="sng" kern="1200" dirty="0" smtClean="0">
                <a:solidFill>
                  <a:schemeClr val="tx1"/>
                </a:solidFill>
                <a:effectLst/>
                <a:latin typeface="+mn-lt"/>
                <a:ea typeface="+mn-ea"/>
                <a:cs typeface="+mn-cs"/>
                <a:hlinkClick r:id="rId6" tooltip="V2語順"/>
              </a:rPr>
              <a:t>V2語順</a:t>
            </a:r>
            <a:r>
              <a:rPr kumimoji="1" lang="ja-JP" altLang="ja-JP" sz="1200" kern="1200" dirty="0" smtClean="0">
                <a:solidFill>
                  <a:schemeClr val="tx1"/>
                </a:solidFill>
                <a:effectLst/>
                <a:latin typeface="+mn-lt"/>
                <a:ea typeface="+mn-ea"/>
                <a:cs typeface="+mn-cs"/>
              </a:rPr>
              <a:t>（動詞第二位）と分析される。</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effectLst/>
                <a:latin typeface="+mn-lt"/>
                <a:ea typeface="+mn-ea"/>
                <a:cs typeface="+mn-cs"/>
              </a:rPr>
              <a:t>V2</a:t>
            </a:r>
            <a:r>
              <a:rPr kumimoji="1" lang="ja-JP" altLang="ja-JP" sz="1200" kern="1200" dirty="0" smtClean="0">
                <a:solidFill>
                  <a:schemeClr val="tx1"/>
                </a:solidFill>
                <a:effectLst/>
                <a:latin typeface="+mn-lt"/>
                <a:ea typeface="+mn-ea"/>
                <a:cs typeface="+mn-cs"/>
              </a:rPr>
              <a:t>のため、主語で始まる平叙文に限定すれば、</a:t>
            </a:r>
            <a:r>
              <a:rPr kumimoji="1" lang="en-US" altLang="ja-JP" sz="1200" kern="1200" dirty="0" smtClean="0">
                <a:solidFill>
                  <a:schemeClr val="tx1"/>
                </a:solidFill>
                <a:effectLst/>
                <a:latin typeface="+mn-lt"/>
                <a:ea typeface="+mn-ea"/>
                <a:cs typeface="+mn-cs"/>
              </a:rPr>
              <a:t>SVO</a:t>
            </a:r>
            <a:r>
              <a:rPr kumimoji="1" lang="ja-JP" altLang="ja-JP" sz="1200" kern="1200" dirty="0" smtClean="0">
                <a:solidFill>
                  <a:schemeClr val="tx1"/>
                </a:solidFill>
                <a:effectLst/>
                <a:latin typeface="+mn-lt"/>
                <a:ea typeface="+mn-ea"/>
                <a:cs typeface="+mn-cs"/>
              </a:rPr>
              <a:t>になる。</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b="1" kern="1200" dirty="0" smtClean="0">
                <a:solidFill>
                  <a:schemeClr val="tx1"/>
                </a:solidFill>
                <a:effectLst/>
                <a:latin typeface="+mn-lt"/>
                <a:ea typeface="+mn-ea"/>
                <a:cs typeface="+mn-cs"/>
              </a:rPr>
              <a:t>枠構造</a:t>
            </a:r>
            <a:r>
              <a:rPr kumimoji="1" lang="ja-JP" altLang="ja-JP" sz="1200" kern="1200" dirty="0" smtClean="0">
                <a:solidFill>
                  <a:schemeClr val="tx1"/>
                </a:solidFill>
                <a:effectLst/>
                <a:latin typeface="+mn-lt"/>
                <a:ea typeface="+mn-ea"/>
                <a:cs typeface="+mn-cs"/>
              </a:rPr>
              <a:t>（わくこうぞう）とは、</a:t>
            </a:r>
            <a:r>
              <a:rPr kumimoji="1" lang="en-US" altLang="ja-JP" sz="1200" kern="1200" dirty="0" err="1" smtClean="0">
                <a:solidFill>
                  <a:schemeClr val="tx1"/>
                </a:solidFill>
                <a:effectLst/>
                <a:latin typeface="+mn-lt"/>
                <a:ea typeface="+mn-ea"/>
                <a:cs typeface="+mn-cs"/>
                <a:hlinkClick r:id="rId3" tooltip="ドイツ語"/>
              </a:rPr>
              <a:t>ドイツ語</a:t>
            </a:r>
            <a:r>
              <a:rPr kumimoji="1" lang="ja-JP" altLang="ja-JP" sz="1200" kern="1200" dirty="0" smtClean="0">
                <a:solidFill>
                  <a:schemeClr val="tx1"/>
                </a:solidFill>
                <a:effectLst/>
                <a:latin typeface="+mn-lt"/>
                <a:ea typeface="+mn-ea"/>
                <a:cs typeface="+mn-cs"/>
              </a:rPr>
              <a:t>の</a:t>
            </a:r>
            <a:r>
              <a:rPr kumimoji="1" lang="en-US" altLang="ja-JP" sz="1200" kern="1200" dirty="0" err="1" smtClean="0">
                <a:solidFill>
                  <a:schemeClr val="tx1"/>
                </a:solidFill>
                <a:effectLst/>
                <a:latin typeface="+mn-lt"/>
                <a:ea typeface="+mn-ea"/>
                <a:cs typeface="+mn-cs"/>
                <a:hlinkClick r:id="rId5" tooltip="SOV型"/>
              </a:rPr>
              <a:t>SOV型</a:t>
            </a:r>
            <a:r>
              <a:rPr kumimoji="1" lang="ja-JP" altLang="ja-JP" sz="1200" kern="1200" dirty="0" smtClean="0">
                <a:solidFill>
                  <a:schemeClr val="tx1"/>
                </a:solidFill>
                <a:effectLst/>
                <a:latin typeface="+mn-lt"/>
                <a:ea typeface="+mn-ea"/>
                <a:cs typeface="+mn-cs"/>
              </a:rPr>
              <a:t>の</a:t>
            </a:r>
            <a:r>
              <a:rPr kumimoji="1" lang="en-US" altLang="ja-JP" sz="1200" kern="1200" dirty="0" smtClean="0">
                <a:solidFill>
                  <a:schemeClr val="tx1"/>
                </a:solidFill>
                <a:effectLst/>
                <a:latin typeface="+mn-lt"/>
                <a:ea typeface="+mn-ea"/>
                <a:cs typeface="+mn-cs"/>
                <a:hlinkClick r:id="rId6" tooltip="V2語順"/>
              </a:rPr>
              <a:t>V2語順</a:t>
            </a:r>
            <a:r>
              <a:rPr kumimoji="1" lang="ja-JP" altLang="ja-JP" sz="1200" kern="1200" dirty="0" smtClean="0">
                <a:solidFill>
                  <a:schemeClr val="tx1"/>
                </a:solidFill>
                <a:effectLst/>
                <a:latin typeface="+mn-lt"/>
                <a:ea typeface="+mn-ea"/>
                <a:cs typeface="+mn-cs"/>
              </a:rPr>
              <a:t>のため、主節（主文）では文末の</a:t>
            </a:r>
            <a:r>
              <a:rPr kumimoji="1" lang="en-US" altLang="ja-JP" sz="1200" kern="1200" dirty="0" err="1" smtClean="0">
                <a:solidFill>
                  <a:schemeClr val="tx1"/>
                </a:solidFill>
                <a:effectLst/>
                <a:latin typeface="+mn-lt"/>
                <a:ea typeface="+mn-ea"/>
                <a:cs typeface="+mn-cs"/>
                <a:hlinkClick r:id="rId7" tooltip="動詞"/>
              </a:rPr>
              <a:t>動詞</a:t>
            </a:r>
            <a:r>
              <a:rPr kumimoji="1" lang="ja-JP" altLang="ja-JP" sz="1200" kern="1200" dirty="0" smtClean="0">
                <a:solidFill>
                  <a:schemeClr val="tx1"/>
                </a:solidFill>
                <a:effectLst/>
                <a:latin typeface="+mn-lt"/>
                <a:ea typeface="+mn-ea"/>
                <a:cs typeface="+mn-cs"/>
              </a:rPr>
              <a:t>・</a:t>
            </a:r>
            <a:r>
              <a:rPr kumimoji="1" lang="en-US" altLang="ja-JP" sz="1200" kern="1200" dirty="0" err="1" smtClean="0">
                <a:solidFill>
                  <a:schemeClr val="tx1"/>
                </a:solidFill>
                <a:effectLst/>
                <a:latin typeface="+mn-lt"/>
                <a:ea typeface="+mn-ea"/>
                <a:cs typeface="+mn-cs"/>
                <a:hlinkClick r:id="rId8" tooltip="助動詞 (言語学)"/>
              </a:rPr>
              <a:t>助動詞</a:t>
            </a:r>
            <a:r>
              <a:rPr kumimoji="1" lang="ja-JP" altLang="ja-JP" sz="1200" kern="1200" dirty="0" smtClean="0">
                <a:solidFill>
                  <a:schemeClr val="tx1"/>
                </a:solidFill>
                <a:effectLst/>
                <a:latin typeface="+mn-lt"/>
                <a:ea typeface="+mn-ea"/>
                <a:cs typeface="+mn-cs"/>
              </a:rPr>
              <a:t>が</a:t>
            </a:r>
            <a:r>
              <a:rPr kumimoji="1" lang="en-US" altLang="ja-JP" sz="1200" kern="1200" dirty="0" smtClean="0">
                <a:solidFill>
                  <a:schemeClr val="tx1"/>
                </a:solidFill>
                <a:effectLst/>
                <a:latin typeface="+mn-lt"/>
                <a:ea typeface="+mn-ea"/>
                <a:cs typeface="+mn-cs"/>
              </a:rPr>
              <a:t>1</a:t>
            </a:r>
            <a:r>
              <a:rPr kumimoji="1" lang="ja-JP" altLang="ja-JP" sz="1200" kern="1200" dirty="0" err="1" smtClean="0">
                <a:solidFill>
                  <a:schemeClr val="tx1"/>
                </a:solidFill>
                <a:effectLst/>
                <a:latin typeface="+mn-lt"/>
                <a:ea typeface="+mn-ea"/>
                <a:cs typeface="+mn-cs"/>
              </a:rPr>
              <a:t>つだけ</a:t>
            </a:r>
            <a:r>
              <a:rPr kumimoji="1" lang="ja-JP" altLang="ja-JP" sz="1200" kern="1200" dirty="0" smtClean="0">
                <a:solidFill>
                  <a:schemeClr val="tx1"/>
                </a:solidFill>
                <a:effectLst/>
                <a:latin typeface="+mn-lt"/>
                <a:ea typeface="+mn-ea"/>
                <a:cs typeface="+mn-cs"/>
              </a:rPr>
              <a:t>文の</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番目に移動し、他の動詞・助動詞が残り、文頭の句（</a:t>
            </a:r>
            <a:r>
              <a:rPr kumimoji="1" lang="en-US" altLang="ja-JP" sz="1200" kern="1200" dirty="0" err="1" smtClean="0">
                <a:solidFill>
                  <a:schemeClr val="tx1"/>
                </a:solidFill>
                <a:effectLst/>
                <a:latin typeface="+mn-lt"/>
                <a:ea typeface="+mn-ea"/>
                <a:cs typeface="+mn-cs"/>
                <a:hlinkClick r:id="rId9" tooltip="主語"/>
              </a:rPr>
              <a:t>主語</a:t>
            </a:r>
            <a:r>
              <a:rPr kumimoji="1" lang="ja-JP" altLang="ja-JP" sz="1200" kern="1200" dirty="0" smtClean="0">
                <a:solidFill>
                  <a:schemeClr val="tx1"/>
                </a:solidFill>
                <a:effectLst/>
                <a:latin typeface="+mn-lt"/>
                <a:ea typeface="+mn-ea"/>
                <a:cs typeface="+mn-cs"/>
              </a:rPr>
              <a:t>が 多い）以外がすべてこの枠の間に置かれること、および従属節（副文）では先頭に従属節標識が置かれ、文末の動詞・助動詞との間に他の句がすべて置かれる</a:t>
            </a:r>
            <a:r>
              <a:rPr kumimoji="1" lang="ja-JP" altLang="ja-JP" sz="1200" kern="1200" dirty="0" err="1" smtClean="0">
                <a:solidFill>
                  <a:schemeClr val="tx1"/>
                </a:solidFill>
                <a:effectLst/>
                <a:latin typeface="+mn-lt"/>
                <a:ea typeface="+mn-ea"/>
                <a:cs typeface="+mn-cs"/>
              </a:rPr>
              <a:t>こ</a:t>
            </a:r>
            <a:r>
              <a:rPr kumimoji="1" lang="ja-JP" altLang="ja-JP" sz="1200" kern="1200" dirty="0" smtClean="0">
                <a:solidFill>
                  <a:schemeClr val="tx1"/>
                </a:solidFill>
                <a:effectLst/>
                <a:latin typeface="+mn-lt"/>
                <a:ea typeface="+mn-ea"/>
                <a:cs typeface="+mn-cs"/>
              </a:rPr>
              <a:t> とを指す。主節では最後の動詞・助動詞が</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番目に移動し、従属節では何も移動しないのであって、動詞・助動詞が文末に移動して枠構造を作るのではない。</a:t>
            </a:r>
          </a:p>
        </p:txBody>
      </p:sp>
      <p:sp>
        <p:nvSpPr>
          <p:cNvPr id="4" name="スライド番号プレースホルダー 3"/>
          <p:cNvSpPr>
            <a:spLocks noGrp="1"/>
          </p:cNvSpPr>
          <p:nvPr>
            <p:ph type="sldNum" sz="quarter" idx="10"/>
          </p:nvPr>
        </p:nvSpPr>
        <p:spPr/>
        <p:txBody>
          <a:bodyPr/>
          <a:lstStyle/>
          <a:p>
            <a:fld id="{FE290744-161F-4821-B044-04ACB228E53E}" type="slidenum">
              <a:rPr kumimoji="1" lang="ja-JP" altLang="en-US" smtClean="0"/>
              <a:pPr/>
              <a:t>5</a:t>
            </a:fld>
            <a:endParaRPr kumimoji="1" lang="ja-JP" altLang="en-US"/>
          </a:p>
        </p:txBody>
      </p:sp>
    </p:spTree>
    <p:extLst>
      <p:ext uri="{BB962C8B-B14F-4D97-AF65-F5344CB8AC3E}">
        <p14:creationId xmlns:p14="http://schemas.microsoft.com/office/powerpoint/2010/main" val="2910746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200" dirty="0" smtClean="0">
                <a:solidFill>
                  <a:srgbClr val="3333FF"/>
                </a:solidFill>
              </a:rPr>
              <a:t>1066</a:t>
            </a:r>
            <a:r>
              <a:rPr lang="ja-JP" altLang="en-US" sz="1200" dirty="0" smtClean="0">
                <a:solidFill>
                  <a:srgbClr val="3333FF"/>
                </a:solidFill>
              </a:rPr>
              <a:t>年：　ノルマンコンクエスト（フランスの</a:t>
            </a:r>
            <a:r>
              <a:rPr lang="ja-JP" altLang="en-US" dirty="0" smtClean="0"/>
              <a:t>ノルマンディー公によるイングランドの征服）</a:t>
            </a:r>
            <a:endParaRPr lang="en-US" altLang="ja-JP" dirty="0" smtClean="0"/>
          </a:p>
          <a:p>
            <a:endParaRPr lang="en-US" altLang="ja-JP" sz="1200" dirty="0" smtClean="0">
              <a:solidFill>
                <a:srgbClr val="3333FF"/>
              </a:solidFill>
            </a:endParaRPr>
          </a:p>
          <a:p>
            <a:r>
              <a:rPr lang="ja-JP" altLang="en-US" sz="1200" dirty="0" smtClean="0">
                <a:solidFill>
                  <a:srgbClr val="3333FF"/>
                </a:solidFill>
              </a:rPr>
              <a:t>「目的格」と一言で言っているが，与格，対格</a:t>
            </a:r>
            <a:endParaRPr lang="en-US" altLang="ja-JP" sz="1200" dirty="0" smtClean="0">
              <a:solidFill>
                <a:srgbClr val="3333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solidFill>
                  <a:srgbClr val="FF0000"/>
                </a:solidFill>
              </a:rPr>
              <a:t>★定冠詞：古英語では</a:t>
            </a:r>
            <a:r>
              <a:rPr kumimoji="1" lang="en-US" altLang="ja-JP" baseline="0" dirty="0" smtClean="0">
                <a:solidFill>
                  <a:srgbClr val="FF0000"/>
                </a:solidFill>
              </a:rPr>
              <a:t>18</a:t>
            </a:r>
            <a:r>
              <a:rPr kumimoji="1" lang="ja-JP" altLang="en-US" baseline="0" dirty="0" smtClean="0">
                <a:solidFill>
                  <a:srgbClr val="FF0000"/>
                </a:solidFill>
              </a:rPr>
              <a:t>種類，現代ドイツ語は</a:t>
            </a:r>
            <a:r>
              <a:rPr kumimoji="1" lang="en-US" altLang="ja-JP" baseline="0" dirty="0" smtClean="0">
                <a:solidFill>
                  <a:srgbClr val="FF0000"/>
                </a:solidFill>
              </a:rPr>
              <a:t>16</a:t>
            </a:r>
            <a:r>
              <a:rPr kumimoji="1" lang="ja-JP" altLang="en-US" baseline="0" dirty="0" smtClean="0">
                <a:solidFill>
                  <a:srgbClr val="FF0000"/>
                </a:solidFill>
              </a:rPr>
              <a:t>種類</a:t>
            </a:r>
            <a:endParaRPr kumimoji="1" lang="en-US" altLang="ja-JP" baseline="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solidFill>
                  <a:srgbClr val="FF0000"/>
                </a:solidFill>
              </a:rPr>
              <a:t>★英語は語順の言葉</a:t>
            </a:r>
            <a:endParaRPr kumimoji="1" lang="ja-JP" altLang="en-US" dirty="0" smtClean="0">
              <a:solidFill>
                <a:srgbClr val="FF0000"/>
              </a:solidFill>
            </a:endParaRPr>
          </a:p>
          <a:p>
            <a:endParaRPr lang="en-US" altLang="ja-JP" sz="1200" dirty="0" smtClean="0">
              <a:solidFill>
                <a:srgbClr val="3333FF"/>
              </a:solidFill>
            </a:endParaRPr>
          </a:p>
          <a:p>
            <a:pPr marL="0" indent="0">
              <a:buNone/>
            </a:pPr>
            <a:r>
              <a:rPr kumimoji="1" lang="ja-JP" altLang="en-US" baseline="0" dirty="0" smtClean="0">
                <a:solidFill>
                  <a:srgbClr val="FF0000"/>
                </a:solidFill>
              </a:rPr>
              <a:t>定冠詞：　古英語では</a:t>
            </a:r>
            <a:r>
              <a:rPr kumimoji="1" lang="en-US" altLang="ja-JP" baseline="0" dirty="0" smtClean="0">
                <a:solidFill>
                  <a:srgbClr val="FF0000"/>
                </a:solidFill>
              </a:rPr>
              <a:t>18</a:t>
            </a:r>
            <a:r>
              <a:rPr kumimoji="1" lang="ja-JP" altLang="en-US" baseline="0" dirty="0" smtClean="0">
                <a:solidFill>
                  <a:srgbClr val="FF0000"/>
                </a:solidFill>
              </a:rPr>
              <a:t>種類，現代ドイツ語は</a:t>
            </a:r>
            <a:r>
              <a:rPr kumimoji="1" lang="en-US" altLang="ja-JP" baseline="0" dirty="0" smtClean="0">
                <a:solidFill>
                  <a:srgbClr val="FF0000"/>
                </a:solidFill>
              </a:rPr>
              <a:t>16</a:t>
            </a:r>
            <a:r>
              <a:rPr kumimoji="1" lang="ja-JP" altLang="en-US" baseline="0" dirty="0" smtClean="0">
                <a:solidFill>
                  <a:srgbClr val="FF0000"/>
                </a:solidFill>
              </a:rPr>
              <a:t>種類</a:t>
            </a:r>
            <a:endParaRPr lang="en-US" altLang="ja-JP" sz="1200" dirty="0" smtClean="0">
              <a:solidFill>
                <a:srgbClr val="3333FF"/>
              </a:solidFill>
            </a:endParaRPr>
          </a:p>
          <a:p>
            <a:endParaRPr lang="en-US" altLang="ja-JP" sz="1200" dirty="0" smtClean="0">
              <a:solidFill>
                <a:srgbClr val="3333FF"/>
              </a:solidFill>
            </a:endParaRPr>
          </a:p>
          <a:p>
            <a:r>
              <a:rPr lang="en-US" altLang="ja-JP" sz="1200" dirty="0" smtClean="0">
                <a:solidFill>
                  <a:srgbClr val="3333FF"/>
                </a:solidFill>
              </a:rPr>
              <a:t>==========================</a:t>
            </a:r>
          </a:p>
          <a:p>
            <a:r>
              <a:rPr lang="ja-JP" altLang="ja-JP" sz="1200" dirty="0" smtClean="0">
                <a:solidFill>
                  <a:srgbClr val="3333FF"/>
                </a:solidFill>
              </a:rPr>
              <a:t>名詞の</a:t>
            </a:r>
            <a:r>
              <a:rPr lang="ja-JP" altLang="en-US" sz="1200" dirty="0" smtClean="0">
                <a:solidFill>
                  <a:srgbClr val="3333FF"/>
                </a:solidFill>
              </a:rPr>
              <a:t>語尾変化</a:t>
            </a:r>
            <a:r>
              <a:rPr lang="ja-JP" altLang="en-US" sz="1200" dirty="0" smtClean="0">
                <a:solidFill>
                  <a:schemeClr val="tx1"/>
                </a:solidFill>
              </a:rPr>
              <a:t>は，</a:t>
            </a:r>
            <a:r>
              <a:rPr lang="ja-JP" altLang="ja-JP" sz="1200" dirty="0" smtClean="0"/>
              <a:t>インド・ヨーロッパ語族の特徴</a:t>
            </a:r>
            <a:endParaRPr lang="en-US" altLang="ja-JP" sz="1200" dirty="0" smtClean="0"/>
          </a:p>
          <a:p>
            <a:r>
              <a:rPr lang="ja-JP" altLang="en-US" sz="1200" dirty="0" smtClean="0"/>
              <a:t>　　　印欧語は，豊富な格接辞を持っていた。その格接辞の衰退とともに前置詞を発達させた。</a:t>
            </a:r>
            <a:endParaRPr lang="en-US" altLang="ja-JP" sz="1200" dirty="0" smtClean="0"/>
          </a:p>
          <a:p>
            <a:r>
              <a:rPr lang="ja-JP" altLang="en-US" sz="1200" dirty="0" smtClean="0"/>
              <a:t>　　　前置詞は副詞から発達したといわれている。</a:t>
            </a:r>
            <a:endParaRPr lang="en-US" altLang="ja-JP" sz="1200" dirty="0" smtClean="0"/>
          </a:p>
          <a:p>
            <a:endParaRPr lang="en-US" altLang="ja-JP" sz="1200" dirty="0" smtClean="0"/>
          </a:p>
          <a:p>
            <a:r>
              <a:rPr lang="ja-JP" altLang="ja-JP" sz="1200" dirty="0" smtClean="0"/>
              <a:t>格変化は代名詞</a:t>
            </a:r>
            <a:r>
              <a:rPr lang="ja-JP" altLang="en-US" sz="1200" dirty="0" smtClean="0"/>
              <a:t>（</a:t>
            </a:r>
            <a:r>
              <a:rPr lang="en-US" altLang="ja-JP" sz="1200" dirty="0" smtClean="0"/>
              <a:t>I, my, me </a:t>
            </a:r>
            <a:r>
              <a:rPr lang="ja-JP" altLang="en-US" sz="1200" dirty="0" smtClean="0"/>
              <a:t>など）</a:t>
            </a:r>
            <a:r>
              <a:rPr lang="ja-JP" altLang="ja-JP" sz="1200" dirty="0" smtClean="0"/>
              <a:t>に残るのみ</a:t>
            </a:r>
            <a:endParaRPr lang="en-US" altLang="ja-JP" sz="1200" dirty="0" smtClean="0"/>
          </a:p>
          <a:p>
            <a:r>
              <a:rPr kumimoji="1" lang="ja-JP" altLang="en-US" sz="1200" dirty="0" smtClean="0"/>
              <a:t>格の意味：　直接目的語，間接目的語など，文の中での役割</a:t>
            </a:r>
            <a:endParaRPr lang="en-US" altLang="ja-JP" sz="120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E290744-161F-4821-B044-04ACB228E53E}" type="slidenum">
              <a:rPr kumimoji="1" lang="ja-JP" altLang="en-US" smtClean="0"/>
              <a:pPr/>
              <a:t>6</a:t>
            </a:fld>
            <a:endParaRPr kumimoji="1" lang="ja-JP" altLang="en-US"/>
          </a:p>
        </p:txBody>
      </p:sp>
    </p:spTree>
    <p:extLst>
      <p:ext uri="{BB962C8B-B14F-4D97-AF65-F5344CB8AC3E}">
        <p14:creationId xmlns:p14="http://schemas.microsoft.com/office/powerpoint/2010/main" val="332469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en-US" sz="1200" dirty="0" smtClean="0"/>
              <a:t>★ これは，「英語の見える化」の 後付けの理屈</a:t>
            </a:r>
            <a:endParaRPr lang="en-US" altLang="ja-JP" sz="1200" dirty="0" smtClean="0"/>
          </a:p>
          <a:p>
            <a:pPr marL="0" indent="0">
              <a:buNone/>
            </a:pPr>
            <a:endParaRPr lang="en-US" altLang="ja-JP" sz="1200" dirty="0" smtClean="0"/>
          </a:p>
          <a:p>
            <a:pPr marL="0" indent="0">
              <a:buNone/>
            </a:pPr>
            <a:r>
              <a:rPr lang="en-US" altLang="ja-JP" sz="1200" dirty="0" smtClean="0"/>
              <a:t>============================</a:t>
            </a:r>
          </a:p>
          <a:p>
            <a:pPr marL="0" indent="0">
              <a:buNone/>
            </a:pPr>
            <a:endParaRPr kumimoji="1" lang="en-US" altLang="ja-JP" dirty="0" smtClean="0">
              <a:solidFill>
                <a:srgbClr val="FF0000"/>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2D9153A7-0EB8-482D-8D7F-50C4A9CEF983}"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499048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r>
              <a:rPr kumimoji="1" lang="ja-JP" altLang="en-US" dirty="0" smtClean="0"/>
              <a:t>★ 英語は語順の言葉，なのに</a:t>
            </a:r>
            <a:endParaRPr kumimoji="1" lang="en-US" altLang="ja-JP" dirty="0" smtClean="0"/>
          </a:p>
          <a:p>
            <a:endParaRPr kumimoji="1" lang="en-US" altLang="ja-JP" dirty="0" smtClean="0"/>
          </a:p>
          <a:p>
            <a:r>
              <a:rPr kumimoji="1" lang="en-US" altLang="ja-JP" dirty="0" smtClean="0"/>
              <a:t>=======================</a:t>
            </a:r>
          </a:p>
          <a:p>
            <a:r>
              <a:rPr kumimoji="1" lang="ja-JP" altLang="en-US" dirty="0" smtClean="0"/>
              <a:t>もし英語が苦手，不得手，だとしたら，それは，逆の語順に慣れることをせずに英語を学ぼうとしてきたからかもしれません。</a:t>
            </a:r>
            <a:endParaRPr kumimoji="1" lang="en-US" altLang="ja-JP" dirty="0" smtClean="0"/>
          </a:p>
          <a:p>
            <a:r>
              <a:rPr kumimoji="1" lang="ja-JP" altLang="en-US" dirty="0" smtClean="0"/>
              <a:t>左手用のハサミを右手で無理して使って（使おうと）してきたわけですね。</a:t>
            </a:r>
            <a:endParaRPr kumimoji="1" lang="en-US" altLang="ja-JP" dirty="0" smtClean="0"/>
          </a:p>
          <a:p>
            <a:r>
              <a:rPr kumimoji="1" lang="ja-JP" altLang="en-US" dirty="0" smtClean="0"/>
              <a:t>左手用のハサミを左手で使うことに慣れるのは，その気になれば難しいことではありません。</a:t>
            </a:r>
            <a:endParaRPr kumimoji="1" lang="en-US" altLang="ja-JP" dirty="0" smtClean="0"/>
          </a:p>
          <a:p>
            <a:endParaRPr kumimoji="1" lang="en-US" altLang="ja-JP" dirty="0" smtClean="0"/>
          </a:p>
          <a:p>
            <a:r>
              <a:rPr kumimoji="1" lang="ja-JP" altLang="en-US" dirty="0" smtClean="0"/>
              <a:t>「英語の見える化」で，「なんだ，英語ってわかるんだ。」と感じてください。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8D0047FA-C80D-4542-AAF9-9DB02601D077}"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p14="http://schemas.microsoft.com/office/powerpoint/2010/main" val="2440517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「記号研方式」を採用</a:t>
            </a:r>
            <a:r>
              <a:rPr kumimoji="1" lang="ja-JP" altLang="en-US" dirty="0" err="1" smtClean="0"/>
              <a:t>．．．</a:t>
            </a:r>
            <a:endParaRPr kumimoji="1" lang="en-US" altLang="ja-JP" dirty="0" smtClean="0"/>
          </a:p>
          <a:p>
            <a:r>
              <a:rPr kumimoji="1" lang="ja-JP" altLang="en-US" dirty="0" smtClean="0"/>
              <a:t>　　★ ただ，そのまま使ったわけでは，ありません。</a:t>
            </a:r>
            <a:endParaRPr kumimoji="1" lang="ja-JP" altLang="en-US" dirty="0"/>
          </a:p>
        </p:txBody>
      </p:sp>
      <p:sp>
        <p:nvSpPr>
          <p:cNvPr id="4" name="スライド番号プレースホルダー 3"/>
          <p:cNvSpPr>
            <a:spLocks noGrp="1"/>
          </p:cNvSpPr>
          <p:nvPr>
            <p:ph type="sldNum" sz="quarter" idx="10"/>
          </p:nvPr>
        </p:nvSpPr>
        <p:spPr/>
        <p:txBody>
          <a:bodyPr/>
          <a:lstStyle/>
          <a:p>
            <a:fld id="{DB185300-905D-470D-B210-6E2925CA4963}" type="slidenum">
              <a:rPr kumimoji="1" lang="ja-JP" altLang="en-US" smtClean="0"/>
              <a:t>9</a:t>
            </a:fld>
            <a:endParaRPr kumimoji="1" lang="ja-JP" altLang="en-US"/>
          </a:p>
        </p:txBody>
      </p:sp>
    </p:spTree>
    <p:extLst>
      <p:ext uri="{BB962C8B-B14F-4D97-AF65-F5344CB8AC3E}">
        <p14:creationId xmlns:p14="http://schemas.microsoft.com/office/powerpoint/2010/main" val="3286513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4DECBCC-5560-444E-8505-9D31C57AA96D}" type="datetimeFigureOut">
              <a:rPr kumimoji="1" lang="ja-JP" altLang="en-US" smtClean="0"/>
              <a:t>2017/8/21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75954-D1F7-4828-B1B1-E89D22B0E430}" type="slidenum">
              <a:rPr kumimoji="1" lang="ja-JP" altLang="en-US" smtClean="0"/>
              <a:t>‹#›</a:t>
            </a:fld>
            <a:endParaRPr kumimoji="1" lang="ja-JP" altLang="en-US"/>
          </a:p>
        </p:txBody>
      </p:sp>
    </p:spTree>
    <p:extLst>
      <p:ext uri="{BB962C8B-B14F-4D97-AF65-F5344CB8AC3E}">
        <p14:creationId xmlns:p14="http://schemas.microsoft.com/office/powerpoint/2010/main" val="2162228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4DECBCC-5560-444E-8505-9D31C57AA96D}" type="datetimeFigureOut">
              <a:rPr kumimoji="1" lang="ja-JP" altLang="en-US" smtClean="0"/>
              <a:t>2017/8/21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75954-D1F7-4828-B1B1-E89D22B0E430}" type="slidenum">
              <a:rPr kumimoji="1" lang="ja-JP" altLang="en-US" smtClean="0"/>
              <a:t>‹#›</a:t>
            </a:fld>
            <a:endParaRPr kumimoji="1" lang="ja-JP" altLang="en-US"/>
          </a:p>
        </p:txBody>
      </p:sp>
    </p:spTree>
    <p:extLst>
      <p:ext uri="{BB962C8B-B14F-4D97-AF65-F5344CB8AC3E}">
        <p14:creationId xmlns:p14="http://schemas.microsoft.com/office/powerpoint/2010/main" val="1046024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4DECBCC-5560-444E-8505-9D31C57AA96D}" type="datetimeFigureOut">
              <a:rPr kumimoji="1" lang="ja-JP" altLang="en-US" smtClean="0"/>
              <a:t>2017/8/21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75954-D1F7-4828-B1B1-E89D22B0E430}" type="slidenum">
              <a:rPr kumimoji="1" lang="ja-JP" altLang="en-US" smtClean="0"/>
              <a:t>‹#›</a:t>
            </a:fld>
            <a:endParaRPr kumimoji="1" lang="ja-JP" altLang="en-US"/>
          </a:p>
        </p:txBody>
      </p:sp>
    </p:spTree>
    <p:extLst>
      <p:ext uri="{BB962C8B-B14F-4D97-AF65-F5344CB8AC3E}">
        <p14:creationId xmlns:p14="http://schemas.microsoft.com/office/powerpoint/2010/main" val="1730047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4DECBCC-5560-444E-8505-9D31C57AA96D}" type="datetimeFigureOut">
              <a:rPr kumimoji="1" lang="ja-JP" altLang="en-US" smtClean="0"/>
              <a:t>2017/8/21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75954-D1F7-4828-B1B1-E89D22B0E430}" type="slidenum">
              <a:rPr kumimoji="1" lang="ja-JP" altLang="en-US" smtClean="0"/>
              <a:t>‹#›</a:t>
            </a:fld>
            <a:endParaRPr kumimoji="1" lang="ja-JP" altLang="en-US"/>
          </a:p>
        </p:txBody>
      </p:sp>
    </p:spTree>
    <p:extLst>
      <p:ext uri="{BB962C8B-B14F-4D97-AF65-F5344CB8AC3E}">
        <p14:creationId xmlns:p14="http://schemas.microsoft.com/office/powerpoint/2010/main" val="2187603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4DECBCC-5560-444E-8505-9D31C57AA96D}" type="datetimeFigureOut">
              <a:rPr kumimoji="1" lang="ja-JP" altLang="en-US" smtClean="0"/>
              <a:t>2017/8/21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75954-D1F7-4828-B1B1-E89D22B0E430}" type="slidenum">
              <a:rPr kumimoji="1" lang="ja-JP" altLang="en-US" smtClean="0"/>
              <a:t>‹#›</a:t>
            </a:fld>
            <a:endParaRPr kumimoji="1" lang="ja-JP" altLang="en-US"/>
          </a:p>
        </p:txBody>
      </p:sp>
    </p:spTree>
    <p:extLst>
      <p:ext uri="{BB962C8B-B14F-4D97-AF65-F5344CB8AC3E}">
        <p14:creationId xmlns:p14="http://schemas.microsoft.com/office/powerpoint/2010/main" val="2923472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4DECBCC-5560-444E-8505-9D31C57AA96D}" type="datetimeFigureOut">
              <a:rPr kumimoji="1" lang="ja-JP" altLang="en-US" smtClean="0"/>
              <a:t>2017/8/21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75954-D1F7-4828-B1B1-E89D22B0E430}" type="slidenum">
              <a:rPr kumimoji="1" lang="ja-JP" altLang="en-US" smtClean="0"/>
              <a:t>‹#›</a:t>
            </a:fld>
            <a:endParaRPr kumimoji="1" lang="ja-JP" altLang="en-US"/>
          </a:p>
        </p:txBody>
      </p:sp>
    </p:spTree>
    <p:extLst>
      <p:ext uri="{BB962C8B-B14F-4D97-AF65-F5344CB8AC3E}">
        <p14:creationId xmlns:p14="http://schemas.microsoft.com/office/powerpoint/2010/main" val="212366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4DECBCC-5560-444E-8505-9D31C57AA96D}" type="datetimeFigureOut">
              <a:rPr kumimoji="1" lang="ja-JP" altLang="en-US" smtClean="0"/>
              <a:t>2017/8/21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D75954-D1F7-4828-B1B1-E89D22B0E430}" type="slidenum">
              <a:rPr kumimoji="1" lang="ja-JP" altLang="en-US" smtClean="0"/>
              <a:t>‹#›</a:t>
            </a:fld>
            <a:endParaRPr kumimoji="1" lang="ja-JP" altLang="en-US"/>
          </a:p>
        </p:txBody>
      </p:sp>
    </p:spTree>
    <p:extLst>
      <p:ext uri="{BB962C8B-B14F-4D97-AF65-F5344CB8AC3E}">
        <p14:creationId xmlns:p14="http://schemas.microsoft.com/office/powerpoint/2010/main" val="677193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4DECBCC-5560-444E-8505-9D31C57AA96D}" type="datetimeFigureOut">
              <a:rPr kumimoji="1" lang="ja-JP" altLang="en-US" smtClean="0"/>
              <a:t>2017/8/21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8D75954-D1F7-4828-B1B1-E89D22B0E430}" type="slidenum">
              <a:rPr kumimoji="1" lang="ja-JP" altLang="en-US" smtClean="0"/>
              <a:t>‹#›</a:t>
            </a:fld>
            <a:endParaRPr kumimoji="1" lang="ja-JP" altLang="en-US"/>
          </a:p>
        </p:txBody>
      </p:sp>
    </p:spTree>
    <p:extLst>
      <p:ext uri="{BB962C8B-B14F-4D97-AF65-F5344CB8AC3E}">
        <p14:creationId xmlns:p14="http://schemas.microsoft.com/office/powerpoint/2010/main" val="3576033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4DECBCC-5560-444E-8505-9D31C57AA96D}" type="datetimeFigureOut">
              <a:rPr kumimoji="1" lang="ja-JP" altLang="en-US" smtClean="0"/>
              <a:t>2017/8/21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8D75954-D1F7-4828-B1B1-E89D22B0E430}" type="slidenum">
              <a:rPr kumimoji="1" lang="ja-JP" altLang="en-US" smtClean="0"/>
              <a:t>‹#›</a:t>
            </a:fld>
            <a:endParaRPr kumimoji="1" lang="ja-JP" altLang="en-US"/>
          </a:p>
        </p:txBody>
      </p:sp>
    </p:spTree>
    <p:extLst>
      <p:ext uri="{BB962C8B-B14F-4D97-AF65-F5344CB8AC3E}">
        <p14:creationId xmlns:p14="http://schemas.microsoft.com/office/powerpoint/2010/main" val="1875550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4DECBCC-5560-444E-8505-9D31C57AA96D}" type="datetimeFigureOut">
              <a:rPr kumimoji="1" lang="ja-JP" altLang="en-US" smtClean="0"/>
              <a:t>2017/8/21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8D75954-D1F7-4828-B1B1-E89D22B0E430}" type="slidenum">
              <a:rPr kumimoji="1" lang="ja-JP" altLang="en-US" smtClean="0"/>
              <a:t>‹#›</a:t>
            </a:fld>
            <a:endParaRPr kumimoji="1" lang="ja-JP" altLang="en-US"/>
          </a:p>
        </p:txBody>
      </p:sp>
    </p:spTree>
    <p:extLst>
      <p:ext uri="{BB962C8B-B14F-4D97-AF65-F5344CB8AC3E}">
        <p14:creationId xmlns:p14="http://schemas.microsoft.com/office/powerpoint/2010/main" val="905306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4DECBCC-5560-444E-8505-9D31C57AA96D}" type="datetimeFigureOut">
              <a:rPr kumimoji="1" lang="ja-JP" altLang="en-US" smtClean="0"/>
              <a:t>2017/8/21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D75954-D1F7-4828-B1B1-E89D22B0E430}" type="slidenum">
              <a:rPr kumimoji="1" lang="ja-JP" altLang="en-US" smtClean="0"/>
              <a:t>‹#›</a:t>
            </a:fld>
            <a:endParaRPr kumimoji="1" lang="ja-JP" altLang="en-US"/>
          </a:p>
        </p:txBody>
      </p:sp>
    </p:spTree>
    <p:extLst>
      <p:ext uri="{BB962C8B-B14F-4D97-AF65-F5344CB8AC3E}">
        <p14:creationId xmlns:p14="http://schemas.microsoft.com/office/powerpoint/2010/main" val="2042666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4DECBCC-5560-444E-8505-9D31C57AA96D}" type="datetimeFigureOut">
              <a:rPr kumimoji="1" lang="ja-JP" altLang="en-US" smtClean="0"/>
              <a:t>2017/8/21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D75954-D1F7-4828-B1B1-E89D22B0E430}" type="slidenum">
              <a:rPr kumimoji="1" lang="ja-JP" altLang="en-US" smtClean="0"/>
              <a:t>‹#›</a:t>
            </a:fld>
            <a:endParaRPr kumimoji="1" lang="ja-JP" altLang="en-US"/>
          </a:p>
        </p:txBody>
      </p:sp>
    </p:spTree>
    <p:extLst>
      <p:ext uri="{BB962C8B-B14F-4D97-AF65-F5344CB8AC3E}">
        <p14:creationId xmlns:p14="http://schemas.microsoft.com/office/powerpoint/2010/main" val="13923584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ECBCC-5560-444E-8505-9D31C57AA96D}" type="datetimeFigureOut">
              <a:rPr kumimoji="1" lang="ja-JP" altLang="en-US" smtClean="0"/>
              <a:t>2017/8/21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75954-D1F7-4828-B1B1-E89D22B0E430}" type="slidenum">
              <a:rPr kumimoji="1" lang="ja-JP" altLang="en-US" smtClean="0"/>
              <a:t>‹#›</a:t>
            </a:fld>
            <a:endParaRPr kumimoji="1" lang="ja-JP" altLang="en-US"/>
          </a:p>
        </p:txBody>
      </p:sp>
    </p:spTree>
    <p:extLst>
      <p:ext uri="{BB962C8B-B14F-4D97-AF65-F5344CB8AC3E}">
        <p14:creationId xmlns:p14="http://schemas.microsoft.com/office/powerpoint/2010/main" val="2578678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xml"/><Relationship Id="rId3"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12.xml"/><Relationship Id="rId3"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image" Target="../media/image2.emf"/><Relationship Id="rId5" Type="http://schemas.openxmlformats.org/officeDocument/2006/relationships/image" Target="../media/image3.emf"/><Relationship Id="rId1" Type="http://schemas.openxmlformats.org/officeDocument/2006/relationships/tags" Target="../tags/tag11.xml"/><Relationship Id="rId2"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tags" Target="../tags/tag12.xml"/><Relationship Id="rId2"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12.xml"/><Relationship Id="rId3"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Layout" Target="../slideLayouts/slideLayout2.xml"/><Relationship Id="rId3"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Layout" Target="../slideLayouts/slideLayout12.xml"/><Relationship Id="rId3"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2.xml"/><Relationship Id="rId3"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2.xml"/><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1.png"/><Relationship Id="rId1" Type="http://schemas.openxmlformats.org/officeDocument/2006/relationships/tags" Target="../tags/tag5.x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12.xml"/><Relationship Id="rId3"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12.xml"/><Relationship Id="rId3"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2.xml"/><Relationship Id="rId3"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2.xml"/><Relationship Id="rId3"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68414" y="260648"/>
            <a:ext cx="7772400" cy="864096"/>
          </a:xfrm>
        </p:spPr>
        <p:txBody>
          <a:bodyPr>
            <a:normAutofit/>
          </a:bodyPr>
          <a:lstStyle/>
          <a:p>
            <a:r>
              <a:rPr lang="ja-JP" altLang="en-US" sz="2800" dirty="0">
                <a:latin typeface="Arial" panose="020B0604020202020204" pitchFamily="34" charset="0"/>
                <a:cs typeface="Arial" panose="020B0604020202020204" pitchFamily="34" charset="0"/>
              </a:rPr>
              <a:t>第</a:t>
            </a:r>
            <a:r>
              <a:rPr lang="en-US" altLang="ja-JP" sz="2800" dirty="0">
                <a:latin typeface="Arial" panose="020B0604020202020204" pitchFamily="34" charset="0"/>
                <a:cs typeface="Arial" panose="020B0604020202020204" pitchFamily="34" charset="0"/>
              </a:rPr>
              <a:t>1</a:t>
            </a:r>
            <a:r>
              <a:rPr lang="ja-JP" altLang="en-US" sz="2800" dirty="0">
                <a:latin typeface="Arial" panose="020B0604020202020204" pitchFamily="34" charset="0"/>
                <a:cs typeface="Arial" panose="020B0604020202020204" pitchFamily="34" charset="0"/>
              </a:rPr>
              <a:t>回　「日本の科学者」科学のひろば</a:t>
            </a:r>
            <a:endParaRPr kumimoji="1" lang="ja-JP" altLang="en-US" sz="2800" dirty="0">
              <a:latin typeface="Arial" panose="020B0604020202020204" pitchFamily="34" charset="0"/>
              <a:cs typeface="Arial" panose="020B0604020202020204" pitchFamily="34" charset="0"/>
            </a:endParaRPr>
          </a:p>
        </p:txBody>
      </p:sp>
      <p:sp>
        <p:nvSpPr>
          <p:cNvPr id="3" name="サブタイトル 2"/>
          <p:cNvSpPr>
            <a:spLocks noGrp="1"/>
          </p:cNvSpPr>
          <p:nvPr>
            <p:ph type="subTitle" idx="1"/>
          </p:nvPr>
        </p:nvSpPr>
        <p:spPr>
          <a:xfrm>
            <a:off x="4614051" y="4869160"/>
            <a:ext cx="4076197" cy="1296144"/>
          </a:xfrm>
        </p:spPr>
        <p:txBody>
          <a:bodyPr>
            <a:normAutofit lnSpcReduction="10000"/>
          </a:bodyPr>
          <a:lstStyle/>
          <a:p>
            <a:pPr algn="l"/>
            <a:r>
              <a:rPr kumimoji="1" lang="en-US" altLang="ja-JP" sz="2400" dirty="0" smtClean="0">
                <a:solidFill>
                  <a:schemeClr val="tx1"/>
                </a:solidFill>
                <a:latin typeface="ＭＳ ゴシック" panose="020B0609070205080204" pitchFamily="49" charset="-128"/>
                <a:ea typeface="ＭＳ ゴシック" panose="020B0609070205080204" pitchFamily="49" charset="-128"/>
                <a:cs typeface="Arial" panose="020B0604020202020204" pitchFamily="34" charset="0"/>
              </a:rPr>
              <a:t>2016</a:t>
            </a:r>
            <a:r>
              <a:rPr kumimoji="1" lang="ja-JP" altLang="en-US" sz="2400" dirty="0" smtClean="0">
                <a:solidFill>
                  <a:schemeClr val="tx1"/>
                </a:solidFill>
                <a:latin typeface="ＭＳ ゴシック" panose="020B0609070205080204" pitchFamily="49" charset="-128"/>
                <a:ea typeface="ＭＳ ゴシック" panose="020B0609070205080204" pitchFamily="49" charset="-128"/>
                <a:cs typeface="Arial" panose="020B0604020202020204" pitchFamily="34" charset="0"/>
              </a:rPr>
              <a:t>年</a:t>
            </a:r>
            <a:r>
              <a:rPr kumimoji="1" lang="en-US" altLang="ja-JP" sz="2400" dirty="0" smtClean="0">
                <a:solidFill>
                  <a:schemeClr val="tx1"/>
                </a:solidFill>
                <a:latin typeface="ＭＳ ゴシック" panose="020B0609070205080204" pitchFamily="49" charset="-128"/>
                <a:ea typeface="ＭＳ ゴシック" panose="020B0609070205080204" pitchFamily="49" charset="-128"/>
                <a:cs typeface="Arial" panose="020B0604020202020204" pitchFamily="34" charset="0"/>
              </a:rPr>
              <a:t>7</a:t>
            </a:r>
            <a:r>
              <a:rPr kumimoji="1" lang="ja-JP" altLang="en-US" sz="2400" dirty="0" smtClean="0">
                <a:solidFill>
                  <a:schemeClr val="tx1"/>
                </a:solidFill>
                <a:latin typeface="ＭＳ ゴシック" panose="020B0609070205080204" pitchFamily="49" charset="-128"/>
                <a:ea typeface="ＭＳ ゴシック" panose="020B0609070205080204" pitchFamily="49" charset="-128"/>
                <a:cs typeface="Arial" panose="020B0604020202020204" pitchFamily="34" charset="0"/>
              </a:rPr>
              <a:t>月</a:t>
            </a:r>
            <a:r>
              <a:rPr kumimoji="1" lang="en-US" altLang="ja-JP" sz="2400" dirty="0" smtClean="0">
                <a:solidFill>
                  <a:schemeClr val="tx1"/>
                </a:solidFill>
                <a:latin typeface="ＭＳ ゴシック" panose="020B0609070205080204" pitchFamily="49" charset="-128"/>
                <a:ea typeface="ＭＳ ゴシック" panose="020B0609070205080204" pitchFamily="49" charset="-128"/>
                <a:cs typeface="Arial" panose="020B0604020202020204" pitchFamily="34" charset="0"/>
              </a:rPr>
              <a:t>13</a:t>
            </a:r>
            <a:r>
              <a:rPr kumimoji="1" lang="ja-JP" altLang="en-US" sz="2400" dirty="0" smtClean="0">
                <a:solidFill>
                  <a:schemeClr val="tx1"/>
                </a:solidFill>
                <a:latin typeface="ＭＳ ゴシック" panose="020B0609070205080204" pitchFamily="49" charset="-128"/>
                <a:ea typeface="ＭＳ ゴシック" panose="020B0609070205080204" pitchFamily="49" charset="-128"/>
                <a:cs typeface="Arial" panose="020B0604020202020204" pitchFamily="34" charset="0"/>
              </a:rPr>
              <a:t>日</a:t>
            </a:r>
            <a:endParaRPr kumimoji="1" lang="en-US" altLang="ja-JP" sz="2400" dirty="0" smtClean="0">
              <a:solidFill>
                <a:schemeClr val="tx1"/>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solidFill>
                  <a:schemeClr val="tx1"/>
                </a:solidFill>
                <a:latin typeface="ＭＳ ゴシック" panose="020B0609070205080204" pitchFamily="49" charset="-128"/>
                <a:ea typeface="ＭＳ ゴシック" panose="020B0609070205080204" pitchFamily="49" charset="-128"/>
                <a:cs typeface="Arial" panose="020B0604020202020204" pitchFamily="34" charset="0"/>
              </a:rPr>
              <a:t>鹿児島大学附属</a:t>
            </a:r>
            <a:r>
              <a:rPr lang="ja-JP" altLang="en-US" sz="2400" dirty="0" smtClean="0">
                <a:solidFill>
                  <a:schemeClr val="tx1"/>
                </a:solidFill>
                <a:latin typeface="ＭＳ ゴシック" panose="020B0609070205080204" pitchFamily="49" charset="-128"/>
                <a:ea typeface="ＭＳ ゴシック" panose="020B0609070205080204" pitchFamily="49" charset="-128"/>
                <a:cs typeface="Arial" panose="020B0604020202020204" pitchFamily="34" charset="0"/>
              </a:rPr>
              <a:t>図書館</a:t>
            </a:r>
            <a:endParaRPr lang="en-US" altLang="ja-JP" sz="2400" dirty="0">
              <a:solidFill>
                <a:schemeClr val="tx1"/>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smtClean="0">
                <a:solidFill>
                  <a:schemeClr val="tx1"/>
                </a:solidFill>
                <a:latin typeface="ＭＳ ゴシック" panose="020B0609070205080204" pitchFamily="49" charset="-128"/>
                <a:ea typeface="ＭＳ ゴシック" panose="020B0609070205080204" pitchFamily="49" charset="-128"/>
                <a:cs typeface="Arial" panose="020B0604020202020204" pitchFamily="34" charset="0"/>
              </a:rPr>
              <a:t>　水産</a:t>
            </a:r>
            <a:r>
              <a:rPr lang="ja-JP" altLang="en-US" sz="2400" dirty="0">
                <a:solidFill>
                  <a:schemeClr val="tx1"/>
                </a:solidFill>
                <a:latin typeface="ＭＳ ゴシック" panose="020B0609070205080204" pitchFamily="49" charset="-128"/>
                <a:ea typeface="ＭＳ ゴシック" panose="020B0609070205080204" pitchFamily="49" charset="-128"/>
                <a:cs typeface="Arial" panose="020B0604020202020204" pitchFamily="34" charset="0"/>
              </a:rPr>
              <a:t>学部分館セミナー室</a:t>
            </a:r>
            <a:endParaRPr kumimoji="1" lang="ja-JP" altLang="en-US" sz="2400" dirty="0">
              <a:solidFill>
                <a:schemeClr val="tx1"/>
              </a:solidFill>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4" name="テキスト ボックス 3"/>
          <p:cNvSpPr txBox="1"/>
          <p:nvPr/>
        </p:nvSpPr>
        <p:spPr>
          <a:xfrm>
            <a:off x="1327507" y="1556792"/>
            <a:ext cx="6790641" cy="1446550"/>
          </a:xfrm>
          <a:prstGeom prst="rect">
            <a:avLst/>
          </a:prstGeom>
          <a:noFill/>
        </p:spPr>
        <p:txBody>
          <a:bodyPr wrap="none" rtlCol="0">
            <a:spAutoFit/>
          </a:bodyPr>
          <a:lstStyle/>
          <a:p>
            <a:pPr algn="ctr"/>
            <a:r>
              <a:rPr lang="ja-JP" altLang="en-US" sz="4400" b="1" dirty="0">
                <a:latin typeface="AR P丸ゴシック体M" panose="020B0600010101010101" pitchFamily="50" charset="-128"/>
                <a:ea typeface="AR P丸ゴシック体M" panose="020B0600010101010101" pitchFamily="50" charset="-128"/>
                <a:cs typeface="Arial" panose="020B0604020202020204" pitchFamily="34" charset="0"/>
              </a:rPr>
              <a:t>英語教育</a:t>
            </a:r>
            <a:r>
              <a:rPr lang="ja-JP" altLang="en-US" sz="4400" b="1" dirty="0" smtClean="0">
                <a:latin typeface="AR P丸ゴシック体M" panose="020B0600010101010101" pitchFamily="50" charset="-128"/>
                <a:ea typeface="AR P丸ゴシック体M" panose="020B0600010101010101" pitchFamily="50" charset="-128"/>
                <a:cs typeface="Arial" panose="020B0604020202020204" pitchFamily="34" charset="0"/>
              </a:rPr>
              <a:t>の現実解と</a:t>
            </a:r>
            <a:r>
              <a:rPr lang="ja-JP" altLang="en-US" sz="4400" b="1" dirty="0">
                <a:latin typeface="AR P丸ゴシック体M" panose="020B0600010101010101" pitchFamily="50" charset="-128"/>
                <a:ea typeface="AR P丸ゴシック体M" panose="020B0600010101010101" pitchFamily="50" charset="-128"/>
                <a:cs typeface="Arial" panose="020B0604020202020204" pitchFamily="34" charset="0"/>
              </a:rPr>
              <a:t>して</a:t>
            </a:r>
            <a:r>
              <a:rPr lang="ja-JP" altLang="en-US" sz="4400" b="1" dirty="0" smtClean="0">
                <a:latin typeface="AR P丸ゴシック体M" panose="020B0600010101010101" pitchFamily="50" charset="-128"/>
                <a:ea typeface="AR P丸ゴシック体M" panose="020B0600010101010101" pitchFamily="50" charset="-128"/>
                <a:cs typeface="Arial" panose="020B0604020202020204" pitchFamily="34" charset="0"/>
              </a:rPr>
              <a:t>の</a:t>
            </a:r>
            <a:endParaRPr lang="en-US" altLang="ja-JP" sz="4400" b="1" dirty="0" smtClean="0">
              <a:latin typeface="AR P丸ゴシック体M" panose="020B0600010101010101" pitchFamily="50" charset="-128"/>
              <a:ea typeface="AR P丸ゴシック体M" panose="020B0600010101010101" pitchFamily="50" charset="-128"/>
              <a:cs typeface="Arial" panose="020B0604020202020204" pitchFamily="34" charset="0"/>
            </a:endParaRPr>
          </a:p>
          <a:p>
            <a:pPr algn="ctr"/>
            <a:r>
              <a:rPr lang="ja-JP" altLang="en-US" sz="4400" dirty="0" smtClean="0">
                <a:latin typeface="AR P丸ゴシック体M" panose="020B0600010101010101" pitchFamily="50" charset="-128"/>
                <a:ea typeface="AR P丸ゴシック体M" panose="020B0600010101010101" pitchFamily="50" charset="-128"/>
                <a:cs typeface="Arial" panose="020B0604020202020204" pitchFamily="34" charset="0"/>
              </a:rPr>
              <a:t>「</a:t>
            </a:r>
            <a:r>
              <a:rPr lang="ja-JP" altLang="en-US" sz="4400" dirty="0">
                <a:effectLst>
                  <a:outerShdw blurRad="38100" dist="38100" dir="2700000" algn="tl">
                    <a:srgbClr val="000000">
                      <a:alpha val="43137"/>
                    </a:srgbClr>
                  </a:outerShdw>
                </a:effectLst>
                <a:latin typeface="AR P丸ゴシック体M" panose="020B0600010101010101" pitchFamily="50" charset="-128"/>
                <a:ea typeface="AR P丸ゴシック体M" panose="020B0600010101010101" pitchFamily="50" charset="-128"/>
                <a:cs typeface="Arial" panose="020B0604020202020204" pitchFamily="34" charset="0"/>
              </a:rPr>
              <a:t>英語の見える化</a:t>
            </a:r>
            <a:r>
              <a:rPr lang="ja-JP" altLang="en-US" sz="4400" dirty="0">
                <a:latin typeface="AR P丸ゴシック体M" panose="020B0600010101010101" pitchFamily="50" charset="-128"/>
                <a:ea typeface="AR P丸ゴシック体M" panose="020B0600010101010101" pitchFamily="50" charset="-128"/>
                <a:cs typeface="Arial" panose="020B0604020202020204" pitchFamily="34" charset="0"/>
              </a:rPr>
              <a:t>」</a:t>
            </a:r>
            <a:endParaRPr kumimoji="1" lang="ja-JP" altLang="en-US" sz="4400" dirty="0">
              <a:latin typeface="AR P丸ゴシック体M" panose="020B0600010101010101" pitchFamily="50" charset="-128"/>
              <a:ea typeface="AR P丸ゴシック体M" panose="020B0600010101010101" pitchFamily="50" charset="-128"/>
              <a:cs typeface="Arial" panose="020B0604020202020204" pitchFamily="34" charset="0"/>
            </a:endParaRPr>
          </a:p>
        </p:txBody>
      </p:sp>
      <p:sp>
        <p:nvSpPr>
          <p:cNvPr id="5" name="テキスト ボックス 4"/>
          <p:cNvSpPr txBox="1"/>
          <p:nvPr/>
        </p:nvSpPr>
        <p:spPr>
          <a:xfrm>
            <a:off x="1793977" y="3837683"/>
            <a:ext cx="6407523" cy="584775"/>
          </a:xfrm>
          <a:prstGeom prst="rect">
            <a:avLst/>
          </a:prstGeom>
          <a:noFill/>
        </p:spPr>
        <p:txBody>
          <a:bodyPr wrap="none" rtlCol="0">
            <a:spAutoFit/>
          </a:bodyPr>
          <a:lstStyle/>
          <a:p>
            <a:r>
              <a:rPr kumimoji="1" lang="ja-JP" altLang="en-US" sz="3200" dirty="0" smtClean="0">
                <a:latin typeface="Arial" panose="020B0604020202020204" pitchFamily="34" charset="0"/>
                <a:cs typeface="Arial" panose="020B0604020202020204" pitchFamily="34" charset="0"/>
              </a:rPr>
              <a:t>板倉　隆夫（鹿児島大学・水産学部）</a:t>
            </a:r>
            <a:endParaRPr kumimoji="1" lang="ja-JP" altLang="en-US" sz="3200" dirty="0">
              <a:latin typeface="Arial" panose="020B0604020202020204" pitchFamily="34" charset="0"/>
              <a:cs typeface="Arial" panose="020B0604020202020204" pitchFamily="34" charset="0"/>
            </a:endParaRPr>
          </a:p>
        </p:txBody>
      </p:sp>
      <p:sp>
        <p:nvSpPr>
          <p:cNvPr id="6" name="テキスト ボックス 5"/>
          <p:cNvSpPr txBox="1"/>
          <p:nvPr/>
        </p:nvSpPr>
        <p:spPr>
          <a:xfrm>
            <a:off x="92749" y="6488668"/>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908434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0618" y="1337109"/>
            <a:ext cx="8579296" cy="1496713"/>
          </a:xfrm>
        </p:spPr>
        <p:txBody>
          <a:bodyPr>
            <a:normAutofit fontScale="90000"/>
          </a:bodyPr>
          <a:lstStyle/>
          <a:p>
            <a:pPr algn="l"/>
            <a:r>
              <a:rPr lang="ja-JP" altLang="ja-JP" sz="3200" dirty="0"/>
              <a:t>１．動詞を丸で</a:t>
            </a:r>
            <a:r>
              <a:rPr lang="ja-JP" altLang="ja-JP" sz="3200" dirty="0" smtClean="0"/>
              <a:t>囲む</a:t>
            </a:r>
            <a:r>
              <a:rPr lang="en-US" altLang="ja-JP" sz="3200" dirty="0" smtClean="0"/>
              <a:t/>
            </a:r>
            <a:br>
              <a:rPr lang="en-US" altLang="ja-JP" sz="3200" dirty="0" smtClean="0"/>
            </a:br>
            <a:r>
              <a:rPr lang="ja-JP" altLang="en-US" sz="3200" dirty="0" smtClean="0"/>
              <a:t>　　</a:t>
            </a:r>
            <a:r>
              <a:rPr lang="ja-JP" altLang="ja-JP" sz="3200" dirty="0" smtClean="0"/>
              <a:t>他</a:t>
            </a:r>
            <a:r>
              <a:rPr lang="ja-JP" altLang="ja-JP" sz="3200" dirty="0"/>
              <a:t>動詞は，右端に</a:t>
            </a:r>
            <a:r>
              <a:rPr lang="ja-JP" altLang="ja-JP" sz="3200" dirty="0">
                <a:effectLst>
                  <a:outerShdw blurRad="38100" dist="38100" dir="2700000" algn="tl">
                    <a:srgbClr val="000000">
                      <a:alpha val="43137"/>
                    </a:srgbClr>
                  </a:outerShdw>
                </a:effectLst>
              </a:rPr>
              <a:t>角</a:t>
            </a:r>
            <a:r>
              <a:rPr lang="ja-JP" altLang="ja-JP" sz="3200" dirty="0"/>
              <a:t>をつけて他動性を</a:t>
            </a:r>
            <a:r>
              <a:rPr lang="ja-JP" altLang="ja-JP" sz="3200" dirty="0" smtClean="0"/>
              <a:t>表す</a:t>
            </a:r>
            <a:r>
              <a:rPr lang="en-US" altLang="ja-JP" sz="3200" dirty="0" smtClean="0"/>
              <a:t/>
            </a:r>
            <a:br>
              <a:rPr lang="en-US" altLang="ja-JP" sz="3200" dirty="0" smtClean="0"/>
            </a:br>
            <a:r>
              <a:rPr lang="ja-JP" altLang="en-US" sz="3200" dirty="0"/>
              <a:t>　</a:t>
            </a:r>
            <a:r>
              <a:rPr lang="ja-JP" altLang="en-US" sz="3200" dirty="0" smtClean="0"/>
              <a:t>　目的語には下線</a:t>
            </a:r>
            <a:endParaRPr kumimoji="1" lang="ja-JP" altLang="en-US" sz="3200" dirty="0"/>
          </a:p>
        </p:txBody>
      </p:sp>
      <p:sp>
        <p:nvSpPr>
          <p:cNvPr id="3" name="テキスト プレースホルダー 2"/>
          <p:cNvSpPr>
            <a:spLocks noGrp="1"/>
          </p:cNvSpPr>
          <p:nvPr>
            <p:ph type="body" idx="1"/>
          </p:nvPr>
        </p:nvSpPr>
        <p:spPr>
          <a:xfrm>
            <a:off x="652480" y="3216863"/>
            <a:ext cx="8229600" cy="2952328"/>
          </a:xfrm>
        </p:spPr>
        <p:txBody>
          <a:bodyPr/>
          <a:lstStyle/>
          <a:p>
            <a:pPr marL="0" indent="0" fontAlgn="base" hangingPunct="0">
              <a:buNone/>
            </a:pPr>
            <a:r>
              <a:rPr lang="ja-JP" altLang="ja-JP" dirty="0" smtClean="0"/>
              <a:t>自動詞</a:t>
            </a:r>
            <a:r>
              <a:rPr lang="en-US" altLang="ja-JP" dirty="0" smtClean="0"/>
              <a:t>	There  </a:t>
            </a:r>
            <a:r>
              <a:rPr lang="en-US" altLang="ja-JP" dirty="0"/>
              <a:t>are  some books on the desk.</a:t>
            </a:r>
            <a:endParaRPr lang="ja-JP" altLang="ja-JP" dirty="0"/>
          </a:p>
          <a:p>
            <a:pPr marL="0" indent="0" fontAlgn="base" hangingPunct="0">
              <a:buNone/>
            </a:pPr>
            <a:r>
              <a:rPr lang="en-US" altLang="ja-JP" dirty="0"/>
              <a:t>	</a:t>
            </a:r>
            <a:r>
              <a:rPr lang="en-US" altLang="ja-JP" dirty="0" smtClean="0"/>
              <a:t>	He  </a:t>
            </a:r>
            <a:r>
              <a:rPr lang="en-US" altLang="ja-JP" dirty="0"/>
              <a:t>became  a teacher.</a:t>
            </a:r>
            <a:endParaRPr lang="ja-JP" altLang="ja-JP" dirty="0"/>
          </a:p>
          <a:p>
            <a:pPr marL="0" indent="0" fontAlgn="base" hangingPunct="0">
              <a:buNone/>
            </a:pPr>
            <a:r>
              <a:rPr lang="en-US" altLang="ja-JP" dirty="0"/>
              <a:t> </a:t>
            </a:r>
            <a:endParaRPr lang="ja-JP" altLang="ja-JP" dirty="0"/>
          </a:p>
          <a:p>
            <a:pPr marL="0" indent="0" fontAlgn="base" hangingPunct="0">
              <a:buNone/>
            </a:pPr>
            <a:r>
              <a:rPr lang="ja-JP" altLang="ja-JP" dirty="0" smtClean="0"/>
              <a:t>他動詞</a:t>
            </a:r>
            <a:r>
              <a:rPr lang="en-US" altLang="ja-JP" dirty="0"/>
              <a:t>	</a:t>
            </a:r>
            <a:r>
              <a:rPr lang="en-US" altLang="ja-JP" dirty="0" smtClean="0"/>
              <a:t>I  </a:t>
            </a:r>
            <a:r>
              <a:rPr lang="en-US" altLang="ja-JP" dirty="0"/>
              <a:t>kicked  the ball</a:t>
            </a:r>
            <a:r>
              <a:rPr lang="en-US" altLang="ja-JP" dirty="0" smtClean="0"/>
              <a:t>. </a:t>
            </a:r>
          </a:p>
          <a:p>
            <a:pPr marL="0" indent="0" fontAlgn="base" hangingPunct="0">
              <a:buNone/>
            </a:pPr>
            <a:r>
              <a:rPr lang="en-US" altLang="ja-JP" dirty="0" smtClean="0"/>
              <a:t>                           </a:t>
            </a:r>
            <a:r>
              <a:rPr lang="en-US" altLang="ja-JP" b="1" dirty="0"/>
              <a:t>V</a:t>
            </a:r>
            <a:r>
              <a:rPr lang="en-US" altLang="ja-JP" dirty="0"/>
              <a:t>       </a:t>
            </a:r>
            <a:r>
              <a:rPr lang="en-US" altLang="ja-JP" dirty="0" smtClean="0"/>
              <a:t>     </a:t>
            </a:r>
            <a:r>
              <a:rPr lang="en-US" altLang="ja-JP" b="1" dirty="0" smtClean="0"/>
              <a:t>O</a:t>
            </a:r>
            <a:endParaRPr lang="ja-JP" altLang="ja-JP" dirty="0"/>
          </a:p>
        </p:txBody>
      </p:sp>
      <p:sp>
        <p:nvSpPr>
          <p:cNvPr id="4" name="Oval 2"/>
          <p:cNvSpPr>
            <a:spLocks noChangeArrowheads="1"/>
          </p:cNvSpPr>
          <p:nvPr/>
        </p:nvSpPr>
        <p:spPr bwMode="auto">
          <a:xfrm>
            <a:off x="3635896" y="3284984"/>
            <a:ext cx="720080" cy="432196"/>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6" name="AutoShape 3"/>
          <p:cNvSpPr>
            <a:spLocks noChangeArrowheads="1"/>
          </p:cNvSpPr>
          <p:nvPr/>
        </p:nvSpPr>
        <p:spPr bwMode="auto">
          <a:xfrm rot="10800000">
            <a:off x="2771800" y="5009841"/>
            <a:ext cx="1281961" cy="470066"/>
          </a:xfrm>
          <a:prstGeom prst="flowChartDisplay">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7" name="AutoShape 4"/>
          <p:cNvSpPr>
            <a:spLocks noChangeArrowheads="1"/>
          </p:cNvSpPr>
          <p:nvPr/>
        </p:nvSpPr>
        <p:spPr bwMode="auto">
          <a:xfrm>
            <a:off x="3178673" y="3882001"/>
            <a:ext cx="1413381" cy="432048"/>
          </a:xfrm>
          <a:prstGeom prst="flowChartTerminator">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8" name="テキスト ボックス 7"/>
          <p:cNvSpPr txBox="1"/>
          <p:nvPr/>
        </p:nvSpPr>
        <p:spPr>
          <a:xfrm>
            <a:off x="6036001" y="5055567"/>
            <a:ext cx="2013693" cy="461665"/>
          </a:xfrm>
          <a:prstGeom prst="rect">
            <a:avLst/>
          </a:prstGeom>
          <a:noFill/>
        </p:spPr>
        <p:txBody>
          <a:bodyPr wrap="none" rtlCol="0">
            <a:spAutoFit/>
          </a:bodyPr>
          <a:lstStyle/>
          <a:p>
            <a:pPr lvl="0" fontAlgn="base" hangingPunct="0">
              <a:spcBef>
                <a:spcPct val="20000"/>
              </a:spcBef>
            </a:pPr>
            <a:r>
              <a:rPr lang="ja-JP" altLang="en-US" sz="2400" u="sng" dirty="0">
                <a:solidFill>
                  <a:prstClr val="black"/>
                </a:solidFill>
              </a:rPr>
              <a:t>目的語</a:t>
            </a:r>
            <a:r>
              <a:rPr lang="ja-JP" altLang="en-US" sz="2400" dirty="0">
                <a:solidFill>
                  <a:prstClr val="black"/>
                </a:solidFill>
              </a:rPr>
              <a:t>に</a:t>
            </a:r>
            <a:r>
              <a:rPr lang="ja-JP" altLang="en-US" sz="2400" dirty="0" smtClean="0">
                <a:solidFill>
                  <a:prstClr val="black"/>
                </a:solidFill>
              </a:rPr>
              <a:t>下線</a:t>
            </a:r>
            <a:endParaRPr lang="ja-JP" altLang="ja-JP" sz="2400" dirty="0">
              <a:solidFill>
                <a:prstClr val="black"/>
              </a:solidFill>
            </a:endParaRPr>
          </a:p>
        </p:txBody>
      </p:sp>
      <p:cxnSp>
        <p:nvCxnSpPr>
          <p:cNvPr id="12" name="直線コネクタ 11"/>
          <p:cNvCxnSpPr/>
          <p:nvPr/>
        </p:nvCxnSpPr>
        <p:spPr>
          <a:xfrm>
            <a:off x="4053761" y="5488889"/>
            <a:ext cx="129614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1738925" y="202740"/>
            <a:ext cx="5707012" cy="707886"/>
          </a:xfrm>
          <a:prstGeom prst="rect">
            <a:avLst/>
          </a:prstGeom>
          <a:noFill/>
        </p:spPr>
        <p:txBody>
          <a:bodyPr wrap="none" rtlCol="0">
            <a:spAutoFit/>
          </a:bodyPr>
          <a:lstStyle/>
          <a:p>
            <a:r>
              <a:rPr lang="ja-JP" altLang="en-US" sz="4000" dirty="0" smtClean="0"/>
              <a:t>「英語の見える化」の記号</a:t>
            </a:r>
            <a:endParaRPr kumimoji="1" lang="ja-JP" altLang="en-US" sz="4000" dirty="0"/>
          </a:p>
        </p:txBody>
      </p:sp>
    </p:spTree>
    <p:custDataLst>
      <p:tags r:id="rId1"/>
    </p:custDataLst>
    <p:extLst>
      <p:ext uri="{BB962C8B-B14F-4D97-AF65-F5344CB8AC3E}">
        <p14:creationId xmlns:p14="http://schemas.microsoft.com/office/powerpoint/2010/main" val="261173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ja-JP" sz="3200" dirty="0"/>
              <a:t>２．</a:t>
            </a:r>
            <a:r>
              <a:rPr lang="ja-JP" altLang="ja-JP" sz="3200" dirty="0" smtClean="0"/>
              <a:t>準動詞</a:t>
            </a:r>
            <a:r>
              <a:rPr lang="ja-JP" altLang="ja-JP" sz="3200" dirty="0"/>
              <a:t>を右半丸で</a:t>
            </a:r>
            <a:r>
              <a:rPr lang="ja-JP" altLang="ja-JP" sz="3200" dirty="0" smtClean="0"/>
              <a:t>囲む</a:t>
            </a:r>
            <a:r>
              <a:rPr lang="en-US" altLang="ja-JP" sz="3200" dirty="0" smtClean="0"/>
              <a:t/>
            </a:r>
            <a:br>
              <a:rPr lang="en-US" altLang="ja-JP" sz="3200" dirty="0" smtClean="0"/>
            </a:br>
            <a:r>
              <a:rPr lang="ja-JP" altLang="en-US" sz="3200" dirty="0" smtClean="0"/>
              <a:t>　　</a:t>
            </a:r>
            <a:r>
              <a:rPr lang="ja-JP" altLang="ja-JP" sz="3200" dirty="0" smtClean="0"/>
              <a:t>他</a:t>
            </a:r>
            <a:r>
              <a:rPr lang="ja-JP" altLang="ja-JP" sz="3200" dirty="0"/>
              <a:t>動詞は右端に</a:t>
            </a:r>
            <a:r>
              <a:rPr lang="ja-JP" altLang="ja-JP" sz="3200" dirty="0">
                <a:effectLst>
                  <a:outerShdw blurRad="38100" dist="38100" dir="2700000" algn="tl">
                    <a:srgbClr val="000000">
                      <a:alpha val="43137"/>
                    </a:srgbClr>
                  </a:outerShdw>
                </a:effectLst>
              </a:rPr>
              <a:t>角</a:t>
            </a:r>
            <a:r>
              <a:rPr lang="ja-JP" altLang="ja-JP" sz="3200" dirty="0"/>
              <a:t>を付ける</a:t>
            </a:r>
            <a:endParaRPr kumimoji="1" lang="ja-JP" altLang="en-US" sz="3200" dirty="0"/>
          </a:p>
        </p:txBody>
      </p:sp>
      <p:sp>
        <p:nvSpPr>
          <p:cNvPr id="3" name="テキスト プレースホルダー 2"/>
          <p:cNvSpPr>
            <a:spLocks noGrp="1"/>
          </p:cNvSpPr>
          <p:nvPr>
            <p:ph type="body" idx="1"/>
          </p:nvPr>
        </p:nvSpPr>
        <p:spPr>
          <a:xfrm>
            <a:off x="323528" y="2433024"/>
            <a:ext cx="8820472" cy="3444248"/>
          </a:xfrm>
        </p:spPr>
        <p:txBody>
          <a:bodyPr/>
          <a:lstStyle/>
          <a:p>
            <a:pPr marL="0" indent="0">
              <a:buNone/>
            </a:pPr>
            <a:r>
              <a:rPr lang="en-US" altLang="ja-JP" dirty="0"/>
              <a:t>I am good at  catching  </a:t>
            </a:r>
            <a:r>
              <a:rPr lang="en-US" altLang="ja-JP" dirty="0" smtClean="0"/>
              <a:t>  cockroaches.</a:t>
            </a:r>
          </a:p>
          <a:p>
            <a:pPr marL="0" indent="0">
              <a:buNone/>
            </a:pPr>
            <a:r>
              <a:rPr kumimoji="1" lang="en-US" altLang="ja-JP" dirty="0" smtClean="0"/>
              <a:t>				</a:t>
            </a:r>
            <a:r>
              <a:rPr kumimoji="1" lang="en-US" altLang="ja-JP" dirty="0" smtClean="0">
                <a:solidFill>
                  <a:srgbClr val="3333FF"/>
                </a:solidFill>
              </a:rPr>
              <a:t>          (o)</a:t>
            </a:r>
            <a:endParaRPr kumimoji="1" lang="en-US" altLang="ja-JP" sz="2400" dirty="0">
              <a:solidFill>
                <a:srgbClr val="3333FF"/>
              </a:solidFill>
            </a:endParaRPr>
          </a:p>
          <a:p>
            <a:pPr marL="0" indent="0">
              <a:buNone/>
            </a:pPr>
            <a:endParaRPr lang="en-US" altLang="ja-JP" dirty="0" smtClean="0"/>
          </a:p>
          <a:p>
            <a:pPr marL="0" indent="0">
              <a:buNone/>
            </a:pPr>
            <a:r>
              <a:rPr lang="en-US" altLang="ja-JP" dirty="0" smtClean="0"/>
              <a:t>That </a:t>
            </a:r>
            <a:r>
              <a:rPr lang="en-US" altLang="ja-JP" dirty="0"/>
              <a:t>is the mountain  called  </a:t>
            </a:r>
            <a:r>
              <a:rPr lang="en-US" altLang="ja-JP" dirty="0" smtClean="0"/>
              <a:t>Sakurajima.</a:t>
            </a:r>
          </a:p>
          <a:p>
            <a:pPr marL="0" indent="0">
              <a:buNone/>
            </a:pPr>
            <a:r>
              <a:rPr lang="en-US" altLang="ja-JP" dirty="0" smtClean="0"/>
              <a:t>					         </a:t>
            </a:r>
            <a:r>
              <a:rPr lang="en-US" altLang="ja-JP" dirty="0" smtClean="0">
                <a:solidFill>
                  <a:srgbClr val="3333FF"/>
                </a:solidFill>
              </a:rPr>
              <a:t>(c)</a:t>
            </a:r>
            <a:endParaRPr kumimoji="1" lang="ja-JP" altLang="en-US" sz="2400" dirty="0">
              <a:solidFill>
                <a:srgbClr val="3333FF"/>
              </a:solidFill>
            </a:endParaRPr>
          </a:p>
        </p:txBody>
      </p:sp>
      <p:pic>
        <p:nvPicPr>
          <p:cNvPr id="4" name="図 3"/>
          <p:cNvPicPr>
            <a:picLocks noChangeAspect="1"/>
          </p:cNvPicPr>
          <p:nvPr/>
        </p:nvPicPr>
        <p:blipFill>
          <a:blip r:embed="rId4"/>
          <a:stretch>
            <a:fillRect/>
          </a:stretch>
        </p:blipFill>
        <p:spPr>
          <a:xfrm>
            <a:off x="2622091" y="2433024"/>
            <a:ext cx="1805893" cy="598144"/>
          </a:xfrm>
          <a:prstGeom prst="rect">
            <a:avLst/>
          </a:prstGeom>
        </p:spPr>
      </p:pic>
      <p:pic>
        <p:nvPicPr>
          <p:cNvPr id="5" name="図 4"/>
          <p:cNvPicPr>
            <a:picLocks noChangeAspect="1"/>
          </p:cNvPicPr>
          <p:nvPr/>
        </p:nvPicPr>
        <p:blipFill>
          <a:blip r:embed="rId5"/>
          <a:stretch>
            <a:fillRect/>
          </a:stretch>
        </p:blipFill>
        <p:spPr>
          <a:xfrm>
            <a:off x="3965248" y="4214986"/>
            <a:ext cx="1213504" cy="582262"/>
          </a:xfrm>
          <a:prstGeom prst="rect">
            <a:avLst/>
          </a:prstGeom>
        </p:spPr>
      </p:pic>
      <p:cxnSp>
        <p:nvCxnSpPr>
          <p:cNvPr id="7" name="直線コネクタ 6"/>
          <p:cNvCxnSpPr/>
          <p:nvPr/>
        </p:nvCxnSpPr>
        <p:spPr>
          <a:xfrm>
            <a:off x="4365991" y="2922680"/>
            <a:ext cx="2088232" cy="0"/>
          </a:xfrm>
          <a:prstGeom prst="line">
            <a:avLst/>
          </a:prstGeom>
          <a:ln w="19050">
            <a:solidFill>
              <a:srgbClr val="3333FF"/>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5593760" y="3093064"/>
            <a:ext cx="2800767" cy="461665"/>
          </a:xfrm>
          <a:prstGeom prst="rect">
            <a:avLst/>
          </a:prstGeom>
          <a:noFill/>
        </p:spPr>
        <p:txBody>
          <a:bodyPr wrap="none" rtlCol="0">
            <a:spAutoFit/>
          </a:bodyPr>
          <a:lstStyle/>
          <a:p>
            <a:r>
              <a:rPr lang="ja-JP" altLang="en-US" sz="2400" dirty="0">
                <a:solidFill>
                  <a:prstClr val="black"/>
                </a:solidFill>
              </a:rPr>
              <a:t>・・・意味上の目的語</a:t>
            </a:r>
            <a:endParaRPr kumimoji="1" lang="ja-JP" altLang="en-US" dirty="0"/>
          </a:p>
        </p:txBody>
      </p:sp>
      <p:sp>
        <p:nvSpPr>
          <p:cNvPr id="8" name="テキスト ボックス 7"/>
          <p:cNvSpPr txBox="1"/>
          <p:nvPr/>
        </p:nvSpPr>
        <p:spPr>
          <a:xfrm>
            <a:off x="6302493" y="4827104"/>
            <a:ext cx="2492990" cy="461665"/>
          </a:xfrm>
          <a:prstGeom prst="rect">
            <a:avLst/>
          </a:prstGeom>
          <a:noFill/>
        </p:spPr>
        <p:txBody>
          <a:bodyPr wrap="none" rtlCol="0">
            <a:spAutoFit/>
          </a:bodyPr>
          <a:lstStyle/>
          <a:p>
            <a:r>
              <a:rPr lang="ja-JP" altLang="en-US" sz="2400" dirty="0">
                <a:solidFill>
                  <a:prstClr val="black"/>
                </a:solidFill>
              </a:rPr>
              <a:t>・・・意味上の補語</a:t>
            </a:r>
            <a:endParaRPr kumimoji="1" lang="ja-JP" altLang="en-US" dirty="0"/>
          </a:p>
        </p:txBody>
      </p:sp>
    </p:spTree>
    <p:custDataLst>
      <p:tags r:id="rId1"/>
    </p:custDataLst>
    <p:extLst>
      <p:ext uri="{BB962C8B-B14F-4D97-AF65-F5344CB8AC3E}">
        <p14:creationId xmlns:p14="http://schemas.microsoft.com/office/powerpoint/2010/main" val="411585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4199" y="260648"/>
            <a:ext cx="8229600" cy="1143000"/>
          </a:xfrm>
        </p:spPr>
        <p:txBody>
          <a:bodyPr>
            <a:normAutofit/>
          </a:bodyPr>
          <a:lstStyle/>
          <a:p>
            <a:pPr algn="l" fontAlgn="base" hangingPunct="0"/>
            <a:r>
              <a:rPr lang="ja-JP" altLang="ja-JP" sz="3200" dirty="0"/>
              <a:t>４．前置詞句（</a:t>
            </a:r>
            <a:r>
              <a:rPr lang="ja-JP" altLang="ja-JP" sz="3200" dirty="0">
                <a:solidFill>
                  <a:srgbClr val="00B050"/>
                </a:solidFill>
              </a:rPr>
              <a:t>形容詞句</a:t>
            </a:r>
            <a:r>
              <a:rPr lang="ja-JP" altLang="ja-JP" sz="3200" dirty="0"/>
              <a:t>，</a:t>
            </a:r>
            <a:r>
              <a:rPr lang="ja-JP" altLang="ja-JP" sz="3200" dirty="0">
                <a:solidFill>
                  <a:srgbClr val="3333FF"/>
                </a:solidFill>
              </a:rPr>
              <a:t>副詞句</a:t>
            </a:r>
            <a:r>
              <a:rPr lang="ja-JP" altLang="ja-JP" sz="3200" dirty="0"/>
              <a:t>）を </a:t>
            </a:r>
            <a:r>
              <a:rPr lang="en-US" altLang="ja-JP" sz="3200" dirty="0">
                <a:solidFill>
                  <a:srgbClr val="FF0000"/>
                </a:solidFill>
              </a:rPr>
              <a:t>[  ]</a:t>
            </a:r>
            <a:r>
              <a:rPr lang="en-US" altLang="ja-JP" sz="3200" dirty="0"/>
              <a:t> </a:t>
            </a:r>
            <a:r>
              <a:rPr lang="ja-JP" altLang="ja-JP" sz="3200" dirty="0"/>
              <a:t>で</a:t>
            </a:r>
            <a:r>
              <a:rPr lang="ja-JP" altLang="ja-JP" sz="3200" dirty="0" smtClean="0"/>
              <a:t>囲む</a:t>
            </a:r>
            <a:r>
              <a:rPr lang="en-US" altLang="ja-JP" sz="3200" dirty="0" smtClean="0"/>
              <a:t/>
            </a:r>
            <a:br>
              <a:rPr lang="en-US" altLang="ja-JP" sz="3200" dirty="0" smtClean="0"/>
            </a:br>
            <a:r>
              <a:rPr lang="ja-JP" altLang="en-US" sz="3200" dirty="0" smtClean="0"/>
              <a:t>　　</a:t>
            </a:r>
            <a:r>
              <a:rPr lang="ja-JP" altLang="ja-JP" sz="3200" dirty="0" smtClean="0">
                <a:solidFill>
                  <a:srgbClr val="00B050"/>
                </a:solidFill>
              </a:rPr>
              <a:t>形容</a:t>
            </a:r>
            <a:r>
              <a:rPr lang="ja-JP" altLang="ja-JP" sz="3200" dirty="0">
                <a:solidFill>
                  <a:srgbClr val="00B050"/>
                </a:solidFill>
              </a:rPr>
              <a:t>詞句</a:t>
            </a:r>
            <a:r>
              <a:rPr lang="ja-JP" altLang="ja-JP" sz="3200" dirty="0" smtClean="0"/>
              <a:t>は</a:t>
            </a:r>
            <a:r>
              <a:rPr lang="ja-JP" altLang="ja-JP" sz="3200" dirty="0"/>
              <a:t>右肩に「</a:t>
            </a:r>
            <a:r>
              <a:rPr lang="en-US" altLang="ja-JP" sz="3200" dirty="0">
                <a:solidFill>
                  <a:srgbClr val="FF0000"/>
                </a:solidFill>
              </a:rPr>
              <a:t>a</a:t>
            </a:r>
            <a:r>
              <a:rPr lang="ja-JP" altLang="ja-JP" sz="3200" dirty="0" smtClean="0"/>
              <a:t>」</a:t>
            </a:r>
            <a:r>
              <a:rPr lang="ja-JP" altLang="ja-JP" sz="3200" dirty="0"/>
              <a:t>を付ける</a:t>
            </a:r>
          </a:p>
        </p:txBody>
      </p:sp>
      <p:sp>
        <p:nvSpPr>
          <p:cNvPr id="3" name="テキスト プレースホルダー 2"/>
          <p:cNvSpPr>
            <a:spLocks noGrp="1"/>
          </p:cNvSpPr>
          <p:nvPr>
            <p:ph type="body" idx="1"/>
          </p:nvPr>
        </p:nvSpPr>
        <p:spPr>
          <a:xfrm>
            <a:off x="671075" y="1916832"/>
            <a:ext cx="8241053" cy="2514136"/>
          </a:xfrm>
        </p:spPr>
        <p:txBody>
          <a:bodyPr>
            <a:normAutofit lnSpcReduction="10000"/>
          </a:bodyPr>
          <a:lstStyle/>
          <a:p>
            <a:pPr marL="0" indent="0">
              <a:buNone/>
            </a:pPr>
            <a:r>
              <a:rPr lang="ja-JP" altLang="en-US" dirty="0" smtClean="0"/>
              <a:t>・</a:t>
            </a:r>
            <a:r>
              <a:rPr lang="ja-JP" altLang="en-US" dirty="0" smtClean="0">
                <a:solidFill>
                  <a:srgbClr val="00B050"/>
                </a:solidFill>
              </a:rPr>
              <a:t> </a:t>
            </a:r>
            <a:r>
              <a:rPr lang="ja-JP" altLang="ja-JP" dirty="0" smtClean="0">
                <a:solidFill>
                  <a:srgbClr val="00B050"/>
                </a:solidFill>
              </a:rPr>
              <a:t>形容</a:t>
            </a:r>
            <a:r>
              <a:rPr lang="ja-JP" altLang="ja-JP" dirty="0">
                <a:solidFill>
                  <a:srgbClr val="00B050"/>
                </a:solidFill>
              </a:rPr>
              <a:t>詞句</a:t>
            </a:r>
            <a:endParaRPr lang="en-US" altLang="ja-JP" dirty="0" smtClean="0"/>
          </a:p>
          <a:p>
            <a:pPr marL="400050" lvl="1" indent="0">
              <a:buNone/>
            </a:pPr>
            <a:r>
              <a:rPr lang="en-US" altLang="ja-JP" dirty="0" smtClean="0"/>
              <a:t>   The </a:t>
            </a:r>
            <a:r>
              <a:rPr lang="en-US" altLang="ja-JP" dirty="0"/>
              <a:t>picture </a:t>
            </a:r>
            <a:r>
              <a:rPr lang="en-US" altLang="ja-JP" dirty="0">
                <a:solidFill>
                  <a:srgbClr val="FF0000"/>
                </a:solidFill>
              </a:rPr>
              <a:t>[</a:t>
            </a:r>
            <a:r>
              <a:rPr lang="en-US" altLang="ja-JP" dirty="0"/>
              <a:t>on the wall</a:t>
            </a:r>
            <a:r>
              <a:rPr lang="en-US" altLang="ja-JP" dirty="0">
                <a:solidFill>
                  <a:srgbClr val="FF0000"/>
                </a:solidFill>
              </a:rPr>
              <a:t>]</a:t>
            </a:r>
            <a:r>
              <a:rPr lang="en-US" altLang="ja-JP" sz="3200" baseline="30000" dirty="0">
                <a:solidFill>
                  <a:srgbClr val="FF0000"/>
                </a:solidFill>
              </a:rPr>
              <a:t>a</a:t>
            </a:r>
            <a:r>
              <a:rPr lang="en-US" altLang="ja-JP" dirty="0"/>
              <a:t>  </a:t>
            </a:r>
            <a:r>
              <a:rPr lang="en-US" altLang="ja-JP" dirty="0" smtClean="0"/>
              <a:t> was </a:t>
            </a:r>
            <a:r>
              <a:rPr lang="en-US" altLang="ja-JP" dirty="0"/>
              <a:t>a gift from </a:t>
            </a:r>
            <a:r>
              <a:rPr lang="en-US" altLang="ja-JP" dirty="0" smtClean="0"/>
              <a:t>him.</a:t>
            </a:r>
          </a:p>
          <a:p>
            <a:pPr marL="0" indent="0">
              <a:buNone/>
            </a:pPr>
            <a:r>
              <a:rPr lang="en-US" altLang="ja-JP" sz="2400" dirty="0" smtClean="0">
                <a:solidFill>
                  <a:srgbClr val="3333FF"/>
                </a:solidFill>
              </a:rPr>
              <a:t> </a:t>
            </a:r>
          </a:p>
          <a:p>
            <a:pPr marL="0" indent="0">
              <a:buNone/>
            </a:pPr>
            <a:r>
              <a:rPr lang="ja-JP" altLang="en-US" dirty="0" smtClean="0"/>
              <a:t>・ </a:t>
            </a:r>
            <a:r>
              <a:rPr lang="ja-JP" altLang="ja-JP" dirty="0" smtClean="0">
                <a:solidFill>
                  <a:srgbClr val="3333FF"/>
                </a:solidFill>
              </a:rPr>
              <a:t>副詞句</a:t>
            </a:r>
            <a:endParaRPr kumimoji="1" lang="en-US" altLang="ja-JP" dirty="0"/>
          </a:p>
          <a:p>
            <a:pPr marL="400050" lvl="1" indent="0">
              <a:buNone/>
            </a:pPr>
            <a:r>
              <a:rPr lang="en-US" altLang="ja-JP" dirty="0" smtClean="0"/>
              <a:t>     I put  </a:t>
            </a:r>
            <a:r>
              <a:rPr lang="en-US" altLang="ja-JP" u="sng" dirty="0"/>
              <a:t>the picture </a:t>
            </a:r>
            <a:r>
              <a:rPr lang="en-US" altLang="ja-JP" dirty="0">
                <a:solidFill>
                  <a:srgbClr val="FF0000"/>
                </a:solidFill>
              </a:rPr>
              <a:t>[</a:t>
            </a:r>
            <a:r>
              <a:rPr lang="en-US" altLang="ja-JP" dirty="0"/>
              <a:t>on the wall</a:t>
            </a:r>
            <a:r>
              <a:rPr lang="en-US" altLang="ja-JP" dirty="0" smtClean="0">
                <a:solidFill>
                  <a:srgbClr val="FF0000"/>
                </a:solidFill>
              </a:rPr>
              <a:t>]</a:t>
            </a:r>
            <a:r>
              <a:rPr lang="en-US" altLang="ja-JP" dirty="0" smtClean="0"/>
              <a:t>.</a:t>
            </a:r>
            <a:endParaRPr kumimoji="1" lang="ja-JP" altLang="en-US" dirty="0"/>
          </a:p>
        </p:txBody>
      </p:sp>
      <p:pic>
        <p:nvPicPr>
          <p:cNvPr id="1331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6802" y="3935894"/>
            <a:ext cx="678520" cy="36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図 8"/>
          <p:cNvPicPr>
            <a:picLocks noChangeAspect="1"/>
          </p:cNvPicPr>
          <p:nvPr/>
        </p:nvPicPr>
        <p:blipFill>
          <a:blip r:embed="rId5"/>
          <a:stretch>
            <a:fillRect/>
          </a:stretch>
        </p:blipFill>
        <p:spPr>
          <a:xfrm>
            <a:off x="5273819" y="2471713"/>
            <a:ext cx="716502" cy="457240"/>
          </a:xfrm>
          <a:prstGeom prst="rect">
            <a:avLst/>
          </a:prstGeom>
          <a:ln>
            <a:noFill/>
          </a:ln>
        </p:spPr>
      </p:pic>
      <p:sp>
        <p:nvSpPr>
          <p:cNvPr id="4" name="正方形/長方形 3"/>
          <p:cNvSpPr/>
          <p:nvPr/>
        </p:nvSpPr>
        <p:spPr>
          <a:xfrm>
            <a:off x="1259632" y="2471713"/>
            <a:ext cx="3892010" cy="457240"/>
          </a:xfrm>
          <a:prstGeom prst="rect">
            <a:avLst/>
          </a:prstGeom>
          <a:solidFill>
            <a:srgbClr val="FFFF0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2052795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187504"/>
            <a:ext cx="6707088" cy="2074242"/>
          </a:xfrm>
        </p:spPr>
        <p:txBody>
          <a:bodyPr/>
          <a:lstStyle/>
          <a:p>
            <a:pPr algn="l" fontAlgn="base" hangingPunct="0"/>
            <a:r>
              <a:rPr lang="ja-JP" altLang="en-US" sz="3200" dirty="0" smtClean="0"/>
              <a:t>５</a:t>
            </a:r>
            <a:r>
              <a:rPr lang="ja-JP" altLang="ja-JP" sz="3200" dirty="0" smtClean="0"/>
              <a:t>．</a:t>
            </a:r>
            <a:r>
              <a:rPr lang="ja-JP" altLang="ja-JP" sz="3200" dirty="0"/>
              <a:t>節は大きな括弧</a:t>
            </a:r>
            <a:r>
              <a:rPr lang="ja-JP" altLang="ja-JP" sz="3200" dirty="0" smtClean="0"/>
              <a:t>，</a:t>
            </a:r>
            <a:r>
              <a:rPr lang="en-US" altLang="ja-JP" sz="3200" dirty="0" smtClean="0"/>
              <a:t/>
            </a:r>
            <a:br>
              <a:rPr lang="en-US" altLang="ja-JP" sz="3200" dirty="0" smtClean="0"/>
            </a:br>
            <a:r>
              <a:rPr lang="ja-JP" altLang="en-US" sz="3200" dirty="0" smtClean="0"/>
              <a:t>　　</a:t>
            </a:r>
            <a:r>
              <a:rPr lang="ja-JP" altLang="ja-JP" sz="3200" dirty="0" smtClean="0"/>
              <a:t>副詞</a:t>
            </a:r>
            <a:r>
              <a:rPr lang="ja-JP" altLang="ja-JP" sz="3200" dirty="0"/>
              <a:t>節は </a:t>
            </a:r>
            <a:r>
              <a:rPr lang="en-US" altLang="ja-JP" dirty="0">
                <a:solidFill>
                  <a:srgbClr val="00B050"/>
                </a:solidFill>
              </a:rPr>
              <a:t>[  ]</a:t>
            </a:r>
            <a:r>
              <a:rPr lang="ja-JP" altLang="ja-JP" sz="3200" dirty="0" err="1" smtClean="0"/>
              <a:t>，</a:t>
            </a:r>
            <a:r>
              <a:rPr lang="ja-JP" altLang="ja-JP" sz="3200" dirty="0" smtClean="0"/>
              <a:t>形容</a:t>
            </a:r>
            <a:r>
              <a:rPr lang="ja-JP" altLang="ja-JP" sz="3200" dirty="0"/>
              <a:t>詞節は</a:t>
            </a:r>
            <a:r>
              <a:rPr lang="ja-JP" altLang="ja-JP" sz="3200" dirty="0">
                <a:solidFill>
                  <a:srgbClr val="00B050"/>
                </a:solidFill>
              </a:rPr>
              <a:t> </a:t>
            </a:r>
            <a:r>
              <a:rPr lang="en-US" altLang="ja-JP" dirty="0">
                <a:solidFill>
                  <a:srgbClr val="00B050"/>
                </a:solidFill>
              </a:rPr>
              <a:t>[  </a:t>
            </a:r>
            <a:r>
              <a:rPr lang="en-US" altLang="ja-JP" dirty="0" smtClean="0">
                <a:solidFill>
                  <a:srgbClr val="00B050"/>
                </a:solidFill>
              </a:rPr>
              <a:t>]</a:t>
            </a:r>
            <a:r>
              <a:rPr lang="en-US" altLang="ja-JP" baseline="30000" dirty="0" smtClean="0">
                <a:solidFill>
                  <a:srgbClr val="00B050"/>
                </a:solidFill>
              </a:rPr>
              <a:t>A</a:t>
            </a:r>
            <a:r>
              <a:rPr lang="en-US" altLang="ja-JP" sz="3200" baseline="30000" dirty="0" smtClean="0">
                <a:solidFill>
                  <a:srgbClr val="00B050"/>
                </a:solidFill>
              </a:rPr>
              <a:t> </a:t>
            </a:r>
            <a:r>
              <a:rPr lang="ja-JP" altLang="ja-JP" sz="3200" dirty="0" err="1"/>
              <a:t>，</a:t>
            </a:r>
            <a:r>
              <a:rPr lang="ja-JP" altLang="ja-JP" sz="3200" dirty="0"/>
              <a:t/>
            </a:r>
            <a:br>
              <a:rPr lang="ja-JP" altLang="ja-JP" sz="3200" dirty="0"/>
            </a:br>
            <a:r>
              <a:rPr lang="ja-JP" altLang="en-US" sz="3200" dirty="0" smtClean="0"/>
              <a:t>　　</a:t>
            </a:r>
            <a:r>
              <a:rPr lang="ja-JP" altLang="ja-JP" sz="3200" dirty="0" smtClean="0"/>
              <a:t>名詞</a:t>
            </a:r>
            <a:r>
              <a:rPr lang="ja-JP" altLang="ja-JP" sz="3200" dirty="0"/>
              <a:t>節は </a:t>
            </a:r>
            <a:r>
              <a:rPr lang="en-US" altLang="ja-JP" dirty="0">
                <a:solidFill>
                  <a:srgbClr val="00B050"/>
                </a:solidFill>
              </a:rPr>
              <a:t>(  )</a:t>
            </a:r>
            <a:r>
              <a:rPr lang="ja-JP" altLang="ja-JP" sz="3200" dirty="0"/>
              <a:t>で</a:t>
            </a:r>
            <a:r>
              <a:rPr lang="ja-JP" altLang="ja-JP" sz="3200" dirty="0" smtClean="0"/>
              <a:t>囲む</a:t>
            </a:r>
            <a:endParaRPr kumimoji="1" lang="ja-JP" altLang="en-US" dirty="0"/>
          </a:p>
        </p:txBody>
      </p:sp>
      <p:sp>
        <p:nvSpPr>
          <p:cNvPr id="3" name="テキスト プレースホルダー 2"/>
          <p:cNvSpPr>
            <a:spLocks noGrp="1"/>
          </p:cNvSpPr>
          <p:nvPr>
            <p:ph type="body" idx="1"/>
          </p:nvPr>
        </p:nvSpPr>
        <p:spPr>
          <a:xfrm>
            <a:off x="517120" y="3140968"/>
            <a:ext cx="8640960" cy="2535406"/>
          </a:xfrm>
        </p:spPr>
        <p:txBody>
          <a:bodyPr>
            <a:normAutofit fontScale="92500" lnSpcReduction="10000"/>
          </a:bodyPr>
          <a:lstStyle/>
          <a:p>
            <a:pPr marL="0" indent="0" fontAlgn="base" hangingPunct="0">
              <a:buNone/>
            </a:pPr>
            <a:r>
              <a:rPr lang="ja-JP" altLang="en-US" dirty="0" smtClean="0"/>
              <a:t>６．</a:t>
            </a:r>
            <a:r>
              <a:rPr lang="ja-JP" altLang="ja-JP" dirty="0" smtClean="0"/>
              <a:t>節</a:t>
            </a:r>
            <a:r>
              <a:rPr lang="ja-JP" altLang="ja-JP" dirty="0"/>
              <a:t>に準ずるものとして</a:t>
            </a:r>
            <a:r>
              <a:rPr lang="ja-JP" altLang="ja-JP" dirty="0" smtClean="0"/>
              <a:t>，</a:t>
            </a:r>
            <a:endParaRPr lang="en-US" altLang="ja-JP" dirty="0" smtClean="0"/>
          </a:p>
          <a:p>
            <a:pPr marL="0" indent="0" fontAlgn="base" hangingPunct="0">
              <a:buNone/>
            </a:pPr>
            <a:r>
              <a:rPr lang="ja-JP" altLang="en-US" dirty="0"/>
              <a:t>　</a:t>
            </a:r>
            <a:r>
              <a:rPr lang="ja-JP" altLang="en-US" dirty="0" smtClean="0"/>
              <a:t>　</a:t>
            </a:r>
            <a:r>
              <a:rPr lang="ja-JP" altLang="ja-JP" dirty="0" smtClean="0"/>
              <a:t>不定</a:t>
            </a:r>
            <a:r>
              <a:rPr lang="ja-JP" altLang="ja-JP" dirty="0"/>
              <a:t>詞句，分詞句，動名詞句の</a:t>
            </a:r>
          </a:p>
          <a:p>
            <a:pPr marL="0" indent="0" fontAlgn="base" hangingPunct="0">
              <a:buNone/>
            </a:pPr>
            <a:r>
              <a:rPr lang="ja-JP" altLang="en-US" dirty="0" smtClean="0"/>
              <a:t>　　</a:t>
            </a:r>
            <a:r>
              <a:rPr lang="ja-JP" altLang="ja-JP" dirty="0" smtClean="0"/>
              <a:t>副詞的</a:t>
            </a:r>
            <a:r>
              <a:rPr lang="ja-JP" altLang="ja-JP" dirty="0"/>
              <a:t>なものは </a:t>
            </a:r>
            <a:r>
              <a:rPr lang="en-US" altLang="ja-JP" sz="4400" dirty="0">
                <a:solidFill>
                  <a:srgbClr val="00B050"/>
                </a:solidFill>
              </a:rPr>
              <a:t>[  ]</a:t>
            </a:r>
            <a:r>
              <a:rPr lang="ja-JP" altLang="ja-JP" dirty="0" err="1"/>
              <a:t>，</a:t>
            </a:r>
            <a:r>
              <a:rPr lang="ja-JP" altLang="ja-JP" dirty="0"/>
              <a:t>形容詞的なものは</a:t>
            </a:r>
            <a:r>
              <a:rPr lang="ja-JP" altLang="ja-JP" dirty="0">
                <a:solidFill>
                  <a:srgbClr val="00B050"/>
                </a:solidFill>
              </a:rPr>
              <a:t> </a:t>
            </a:r>
            <a:r>
              <a:rPr lang="en-US" altLang="ja-JP" sz="4400" dirty="0">
                <a:solidFill>
                  <a:srgbClr val="00B050"/>
                </a:solidFill>
              </a:rPr>
              <a:t>[  </a:t>
            </a:r>
            <a:r>
              <a:rPr lang="en-US" altLang="ja-JP" sz="4400" dirty="0" smtClean="0">
                <a:solidFill>
                  <a:srgbClr val="00B050"/>
                </a:solidFill>
              </a:rPr>
              <a:t>]</a:t>
            </a:r>
            <a:r>
              <a:rPr lang="en-US" altLang="ja-JP" sz="4400" baseline="30000" dirty="0">
                <a:solidFill>
                  <a:srgbClr val="00B050"/>
                </a:solidFill>
              </a:rPr>
              <a:t> </a:t>
            </a:r>
            <a:r>
              <a:rPr lang="en-US" altLang="ja-JP" sz="4400" baseline="30000" dirty="0" smtClean="0">
                <a:solidFill>
                  <a:srgbClr val="00B050"/>
                </a:solidFill>
              </a:rPr>
              <a:t>A</a:t>
            </a:r>
            <a:r>
              <a:rPr lang="ja-JP" altLang="ja-JP" dirty="0" err="1" smtClean="0"/>
              <a:t>，</a:t>
            </a:r>
            <a:endParaRPr lang="ja-JP" altLang="ja-JP" dirty="0"/>
          </a:p>
          <a:p>
            <a:pPr marL="0" indent="0">
              <a:buNone/>
            </a:pPr>
            <a:r>
              <a:rPr lang="ja-JP" altLang="en-US" dirty="0" smtClean="0"/>
              <a:t>　　</a:t>
            </a:r>
            <a:r>
              <a:rPr lang="ja-JP" altLang="ja-JP" dirty="0" smtClean="0"/>
              <a:t>名詞的</a:t>
            </a:r>
            <a:r>
              <a:rPr lang="ja-JP" altLang="ja-JP" dirty="0"/>
              <a:t>なものは </a:t>
            </a:r>
            <a:r>
              <a:rPr lang="en-US" altLang="ja-JP" sz="4800" dirty="0">
                <a:solidFill>
                  <a:srgbClr val="00B050"/>
                </a:solidFill>
              </a:rPr>
              <a:t>(  )</a:t>
            </a:r>
            <a:r>
              <a:rPr lang="ja-JP" altLang="ja-JP" dirty="0"/>
              <a:t>で</a:t>
            </a:r>
            <a:r>
              <a:rPr lang="ja-JP" altLang="ja-JP" dirty="0" smtClean="0"/>
              <a:t>囲む</a:t>
            </a:r>
            <a:endParaRPr kumimoji="1" lang="ja-JP" altLang="en-US" dirty="0"/>
          </a:p>
        </p:txBody>
      </p:sp>
    </p:spTree>
    <p:custDataLst>
      <p:tags r:id="rId1"/>
    </p:custDataLst>
    <p:extLst>
      <p:ext uri="{BB962C8B-B14F-4D97-AF65-F5344CB8AC3E}">
        <p14:creationId xmlns:p14="http://schemas.microsoft.com/office/powerpoint/2010/main" val="370649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80598" y="934288"/>
            <a:ext cx="9036496" cy="5775722"/>
          </a:xfrm>
        </p:spPr>
        <p:txBody>
          <a:bodyPr>
            <a:normAutofit/>
          </a:bodyPr>
          <a:lstStyle/>
          <a:p>
            <a:pPr marL="0" indent="0">
              <a:buNone/>
            </a:pPr>
            <a:r>
              <a:rPr lang="en-US" altLang="ja-JP" sz="2800" dirty="0">
                <a:latin typeface="Arial" panose="020B0604020202020204" pitchFamily="34" charset="0"/>
                <a:cs typeface="Arial" panose="020B0604020202020204" pitchFamily="34" charset="0"/>
              </a:rPr>
              <a:t>2008</a:t>
            </a:r>
            <a:r>
              <a:rPr lang="ja-JP" altLang="en-US" sz="2800" dirty="0">
                <a:latin typeface="Arial" panose="020B0604020202020204" pitchFamily="34" charset="0"/>
                <a:cs typeface="Arial" panose="020B0604020202020204" pitchFamily="34" charset="0"/>
              </a:rPr>
              <a:t>年</a:t>
            </a:r>
            <a:r>
              <a:rPr lang="ja-JP" altLang="en-US" sz="2800" dirty="0" smtClean="0">
                <a:latin typeface="Arial" panose="020B0604020202020204" pitchFamily="34" charset="0"/>
                <a:cs typeface="Arial" panose="020B0604020202020204" pitchFamily="34" charset="0"/>
              </a:rPr>
              <a:t>～</a:t>
            </a:r>
            <a:r>
              <a:rPr lang="en-US" altLang="ja-JP" sz="2800" dirty="0" smtClean="0">
                <a:latin typeface="Arial" panose="020B0604020202020204" pitchFamily="34" charset="0"/>
                <a:cs typeface="Arial" panose="020B0604020202020204" pitchFamily="34" charset="0"/>
              </a:rPr>
              <a:t>	</a:t>
            </a:r>
            <a:r>
              <a:rPr lang="ja-JP" altLang="en-US" sz="2800" dirty="0" smtClean="0">
                <a:latin typeface="Arial" panose="020B0604020202020204" pitchFamily="34" charset="0"/>
                <a:cs typeface="Arial" panose="020B0604020202020204" pitchFamily="34" charset="0"/>
              </a:rPr>
              <a:t>研究室の</a:t>
            </a:r>
            <a:r>
              <a:rPr lang="ja-JP" altLang="en-US" sz="2800" dirty="0" smtClean="0">
                <a:solidFill>
                  <a:srgbClr val="3333FF"/>
                </a:solidFill>
                <a:latin typeface="Arial" panose="020B0604020202020204" pitchFamily="34" charset="0"/>
                <a:cs typeface="Arial" panose="020B0604020202020204" pitchFamily="34" charset="0"/>
              </a:rPr>
              <a:t>朝ゼミ</a:t>
            </a:r>
            <a:r>
              <a:rPr lang="ja-JP" altLang="en-US" sz="2800" dirty="0" smtClean="0">
                <a:latin typeface="Arial" panose="020B0604020202020204" pitchFamily="34" charset="0"/>
                <a:cs typeface="Arial" panose="020B0604020202020204" pitchFamily="34" charset="0"/>
              </a:rPr>
              <a:t>での英語指導</a:t>
            </a:r>
            <a:r>
              <a:rPr lang="ja-JP" altLang="en-US" sz="2400" dirty="0" smtClean="0">
                <a:latin typeface="Arial" panose="020B0604020202020204" pitchFamily="34" charset="0"/>
                <a:cs typeface="Arial" panose="020B0604020202020204" pitchFamily="34" charset="0"/>
              </a:rPr>
              <a:t>（以後継続）</a:t>
            </a:r>
            <a:endParaRPr lang="en-US" altLang="ja-JP" sz="2400" dirty="0" smtClean="0">
              <a:latin typeface="Arial" panose="020B0604020202020204" pitchFamily="34" charset="0"/>
              <a:cs typeface="Arial" panose="020B0604020202020204" pitchFamily="34" charset="0"/>
            </a:endParaRPr>
          </a:p>
          <a:p>
            <a:pPr marL="0" indent="0">
              <a:buNone/>
            </a:pPr>
            <a:r>
              <a:rPr lang="en-US" altLang="ja-JP" sz="2800" dirty="0" smtClean="0">
                <a:latin typeface="Arial" panose="020B0604020202020204" pitchFamily="34" charset="0"/>
                <a:cs typeface="Arial" panose="020B0604020202020204" pitchFamily="34" charset="0"/>
              </a:rPr>
              <a:t>		</a:t>
            </a:r>
            <a:r>
              <a:rPr lang="ja-JP" altLang="en-US" sz="2800" dirty="0" smtClean="0">
                <a:latin typeface="Arial" panose="020B0604020202020204" pitchFamily="34" charset="0"/>
                <a:cs typeface="Arial" panose="020B0604020202020204" pitchFamily="34" charset="0"/>
              </a:rPr>
              <a:t>大学院</a:t>
            </a:r>
            <a:r>
              <a:rPr lang="ja-JP" altLang="en-US" sz="2800" dirty="0">
                <a:latin typeface="Arial" panose="020B0604020202020204" pitchFamily="34" charset="0"/>
                <a:cs typeface="Arial" panose="020B0604020202020204" pitchFamily="34" charset="0"/>
              </a:rPr>
              <a:t>「</a:t>
            </a:r>
            <a:r>
              <a:rPr lang="ja-JP" altLang="en-US" sz="2800" dirty="0">
                <a:solidFill>
                  <a:srgbClr val="3333FF"/>
                </a:solidFill>
                <a:latin typeface="Arial" panose="020B0604020202020204" pitchFamily="34" charset="0"/>
                <a:cs typeface="Arial" panose="020B0604020202020204" pitchFamily="34" charset="0"/>
              </a:rPr>
              <a:t>英文輪読</a:t>
            </a:r>
            <a:r>
              <a:rPr lang="en-US" altLang="ja-JP" sz="2800" dirty="0">
                <a:latin typeface="Arial" panose="020B0604020202020204" pitchFamily="34" charset="0"/>
                <a:cs typeface="Arial" panose="020B0604020202020204" pitchFamily="34" charset="0"/>
              </a:rPr>
              <a:t>Ⅰ</a:t>
            </a:r>
            <a:r>
              <a:rPr lang="ja-JP" altLang="en-US" sz="2800" dirty="0" smtClean="0">
                <a:latin typeface="Arial" panose="020B0604020202020204" pitchFamily="34" charset="0"/>
                <a:cs typeface="Arial" panose="020B0604020202020204" pitchFamily="34" charset="0"/>
              </a:rPr>
              <a:t>」</a:t>
            </a:r>
            <a:r>
              <a:rPr lang="ja-JP" altLang="en-US" sz="2400" dirty="0" smtClean="0">
                <a:latin typeface="Arial" panose="020B0604020202020204" pitchFamily="34" charset="0"/>
                <a:cs typeface="Arial" panose="020B0604020202020204" pitchFamily="34" charset="0"/>
              </a:rPr>
              <a:t>（継続）</a:t>
            </a:r>
            <a:endParaRPr lang="en-US" altLang="ja-JP" sz="2400" dirty="0">
              <a:latin typeface="Arial" panose="020B0604020202020204" pitchFamily="34" charset="0"/>
              <a:cs typeface="Arial" panose="020B0604020202020204" pitchFamily="34" charset="0"/>
            </a:endParaRPr>
          </a:p>
          <a:p>
            <a:pPr marL="0" indent="0">
              <a:buNone/>
            </a:pPr>
            <a:endParaRPr lang="en-US" altLang="ja-JP" sz="800" dirty="0">
              <a:latin typeface="Arial" panose="020B0604020202020204" pitchFamily="34" charset="0"/>
              <a:cs typeface="Arial" panose="020B0604020202020204" pitchFamily="34" charset="0"/>
            </a:endParaRPr>
          </a:p>
          <a:p>
            <a:pPr marL="0" indent="0">
              <a:buNone/>
            </a:pPr>
            <a:r>
              <a:rPr kumimoji="1" lang="en-US" altLang="ja-JP" sz="2800" dirty="0" smtClean="0">
                <a:latin typeface="Arial" panose="020B0604020202020204" pitchFamily="34" charset="0"/>
                <a:cs typeface="Arial" panose="020B0604020202020204" pitchFamily="34" charset="0"/>
              </a:rPr>
              <a:t>2010</a:t>
            </a:r>
            <a:r>
              <a:rPr kumimoji="1" lang="ja-JP" altLang="en-US" sz="2800" dirty="0" smtClean="0">
                <a:latin typeface="Arial" panose="020B0604020202020204" pitchFamily="34" charset="0"/>
                <a:cs typeface="Arial" panose="020B0604020202020204" pitchFamily="34" charset="0"/>
              </a:rPr>
              <a:t>年～</a:t>
            </a:r>
            <a:r>
              <a:rPr kumimoji="1" lang="en-US" altLang="ja-JP" sz="2800" dirty="0" smtClean="0">
                <a:latin typeface="Arial" panose="020B0604020202020204" pitchFamily="34" charset="0"/>
                <a:cs typeface="Arial" panose="020B0604020202020204" pitchFamily="34" charset="0"/>
              </a:rPr>
              <a:t>	</a:t>
            </a:r>
            <a:r>
              <a:rPr lang="ja-JP" altLang="en-US" sz="2800" dirty="0">
                <a:latin typeface="Arial" panose="020B0604020202020204" pitchFamily="34" charset="0"/>
                <a:cs typeface="Arial" panose="020B0604020202020204" pitchFamily="34" charset="0"/>
              </a:rPr>
              <a:t>共通教育「</a:t>
            </a:r>
            <a:r>
              <a:rPr lang="ja-JP" altLang="en-US" sz="2800" dirty="0">
                <a:solidFill>
                  <a:srgbClr val="FF0000"/>
                </a:solidFill>
                <a:latin typeface="Arial" panose="020B0604020202020204" pitchFamily="34" charset="0"/>
                <a:cs typeface="Arial" panose="020B0604020202020204" pitchFamily="34" charset="0"/>
              </a:rPr>
              <a:t>英語コア</a:t>
            </a:r>
            <a:r>
              <a:rPr lang="en-US" altLang="ja-JP" sz="2800" dirty="0" smtClean="0">
                <a:solidFill>
                  <a:srgbClr val="FF0000"/>
                </a:solidFill>
                <a:latin typeface="Arial" panose="020B0604020202020204" pitchFamily="34" charset="0"/>
                <a:cs typeface="Arial" panose="020B0604020202020204" pitchFamily="34" charset="0"/>
              </a:rPr>
              <a:t>U</a:t>
            </a:r>
            <a:r>
              <a:rPr lang="ja-JP" altLang="en-US" sz="2800" dirty="0" smtClean="0">
                <a:latin typeface="Arial" panose="020B0604020202020204" pitchFamily="34" charset="0"/>
                <a:cs typeface="Arial" panose="020B0604020202020204" pitchFamily="34" charset="0"/>
              </a:rPr>
              <a:t>」 </a:t>
            </a:r>
            <a:endParaRPr lang="en-US" altLang="ja-JP" sz="2800" dirty="0" smtClean="0">
              <a:latin typeface="Arial" panose="020B0604020202020204" pitchFamily="34" charset="0"/>
              <a:cs typeface="Arial" panose="020B0604020202020204" pitchFamily="34" charset="0"/>
            </a:endParaRPr>
          </a:p>
          <a:p>
            <a:pPr marL="0" indent="0">
              <a:buNone/>
            </a:pPr>
            <a:r>
              <a:rPr kumimoji="1" lang="en-US" altLang="ja-JP" sz="2800" dirty="0" smtClean="0">
                <a:latin typeface="Arial" panose="020B0604020202020204" pitchFamily="34" charset="0"/>
                <a:cs typeface="Arial" panose="020B0604020202020204" pitchFamily="34" charset="0"/>
              </a:rPr>
              <a:t>		</a:t>
            </a:r>
            <a:r>
              <a:rPr kumimoji="1" lang="ja-JP" altLang="en-US" sz="2800" dirty="0" smtClean="0">
                <a:latin typeface="Arial" panose="020B0604020202020204" pitchFamily="34" charset="0"/>
                <a:cs typeface="Arial" panose="020B0604020202020204" pitchFamily="34" charset="0"/>
              </a:rPr>
              <a:t>（水産学部「</a:t>
            </a:r>
            <a:r>
              <a:rPr kumimoji="1" lang="ja-JP" altLang="en-US" sz="2800" dirty="0" smtClean="0">
                <a:solidFill>
                  <a:srgbClr val="3333FF"/>
                </a:solidFill>
                <a:latin typeface="Arial" panose="020B0604020202020204" pitchFamily="34" charset="0"/>
                <a:cs typeface="Arial" panose="020B0604020202020204" pitchFamily="34" charset="0"/>
              </a:rPr>
              <a:t>実用英語</a:t>
            </a:r>
            <a:r>
              <a:rPr lang="ja-JP" altLang="en-US" sz="2800" dirty="0" smtClean="0">
                <a:latin typeface="Arial" panose="020B0604020202020204" pitchFamily="34" charset="0"/>
                <a:cs typeface="Arial" panose="020B0604020202020204" pitchFamily="34" charset="0"/>
              </a:rPr>
              <a:t>」への導入）</a:t>
            </a:r>
            <a:endParaRPr lang="en-US" altLang="ja-JP" sz="2800" dirty="0" smtClean="0">
              <a:latin typeface="Arial" panose="020B0604020202020204" pitchFamily="34" charset="0"/>
              <a:cs typeface="Arial" panose="020B0604020202020204" pitchFamily="34" charset="0"/>
            </a:endParaRPr>
          </a:p>
          <a:p>
            <a:pPr marL="0" indent="0">
              <a:buNone/>
            </a:pPr>
            <a:endParaRPr lang="en-US" altLang="ja-JP" sz="800" dirty="0" smtClean="0">
              <a:latin typeface="Arial" panose="020B0604020202020204" pitchFamily="34" charset="0"/>
              <a:cs typeface="Arial" panose="020B0604020202020204" pitchFamily="34" charset="0"/>
            </a:endParaRPr>
          </a:p>
          <a:p>
            <a:pPr marL="0" indent="0">
              <a:buNone/>
            </a:pPr>
            <a:r>
              <a:rPr kumimoji="1" lang="en-US" altLang="ja-JP" sz="3000" dirty="0" smtClean="0">
                <a:latin typeface="Arial" panose="020B0604020202020204" pitchFamily="34" charset="0"/>
                <a:cs typeface="Arial" panose="020B0604020202020204" pitchFamily="34" charset="0"/>
              </a:rPr>
              <a:t>2013</a:t>
            </a:r>
            <a:r>
              <a:rPr kumimoji="1" lang="ja-JP" altLang="en-US" sz="3000" dirty="0" smtClean="0">
                <a:latin typeface="Arial" panose="020B0604020202020204" pitchFamily="34" charset="0"/>
                <a:cs typeface="Arial" panose="020B0604020202020204" pitchFamily="34" charset="0"/>
              </a:rPr>
              <a:t>年～</a:t>
            </a:r>
            <a:r>
              <a:rPr kumimoji="1" lang="en-US" altLang="ja-JP" sz="3000" dirty="0" smtClean="0">
                <a:latin typeface="Arial" panose="020B0604020202020204" pitchFamily="34" charset="0"/>
                <a:cs typeface="Arial" panose="020B0604020202020204" pitchFamily="34" charset="0"/>
              </a:rPr>
              <a:t>	AO</a:t>
            </a:r>
            <a:r>
              <a:rPr kumimoji="1" lang="ja-JP" altLang="en-US" sz="3000" dirty="0" smtClean="0">
                <a:latin typeface="Arial" panose="020B0604020202020204" pitchFamily="34" charset="0"/>
                <a:cs typeface="Arial" panose="020B0604020202020204" pitchFamily="34" charset="0"/>
              </a:rPr>
              <a:t>入試入学者向け</a:t>
            </a:r>
            <a:r>
              <a:rPr kumimoji="1" lang="ja-JP" altLang="en-US" sz="3000" dirty="0" smtClean="0">
                <a:solidFill>
                  <a:srgbClr val="FF0000"/>
                </a:solidFill>
                <a:latin typeface="Arial" panose="020B0604020202020204" pitchFamily="34" charset="0"/>
                <a:cs typeface="Arial" panose="020B0604020202020204" pitchFamily="34" charset="0"/>
              </a:rPr>
              <a:t>英語補習授業</a:t>
            </a:r>
            <a:r>
              <a:rPr kumimoji="1" lang="ja-JP" altLang="en-US" sz="2400" dirty="0" smtClean="0">
                <a:latin typeface="Arial" panose="020B0604020202020204" pitchFamily="34" charset="0"/>
                <a:cs typeface="Arial" panose="020B0604020202020204" pitchFamily="34" charset="0"/>
              </a:rPr>
              <a:t>（継続）</a:t>
            </a:r>
            <a:endParaRPr kumimoji="1" lang="en-US" altLang="ja-JP" sz="2400" dirty="0" smtClean="0">
              <a:latin typeface="Arial" panose="020B0604020202020204" pitchFamily="34" charset="0"/>
              <a:cs typeface="Arial" panose="020B0604020202020204" pitchFamily="34" charset="0"/>
            </a:endParaRPr>
          </a:p>
          <a:p>
            <a:pPr marL="0" indent="0">
              <a:buNone/>
            </a:pPr>
            <a:r>
              <a:rPr lang="en-US" altLang="ja-JP" sz="3000" dirty="0">
                <a:latin typeface="Arial" panose="020B0604020202020204" pitchFamily="34" charset="0"/>
                <a:cs typeface="Arial" panose="020B0604020202020204" pitchFamily="34" charset="0"/>
              </a:rPr>
              <a:t>	</a:t>
            </a:r>
            <a:r>
              <a:rPr lang="en-US" altLang="ja-JP" sz="3000" dirty="0" smtClean="0">
                <a:latin typeface="Arial" panose="020B0604020202020204" pitchFamily="34" charset="0"/>
                <a:cs typeface="Arial" panose="020B0604020202020204" pitchFamily="34" charset="0"/>
              </a:rPr>
              <a:t>	</a:t>
            </a:r>
            <a:r>
              <a:rPr lang="ja-JP" altLang="en-US" sz="3000" dirty="0" smtClean="0">
                <a:latin typeface="Arial" panose="020B0604020202020204" pitchFamily="34" charset="0"/>
                <a:cs typeface="Arial" panose="020B0604020202020204" pitchFamily="34" charset="0"/>
              </a:rPr>
              <a:t>連大「</a:t>
            </a:r>
            <a:r>
              <a:rPr lang="ja-JP" altLang="en-US" sz="3000" dirty="0" smtClean="0">
                <a:solidFill>
                  <a:srgbClr val="3333FF"/>
                </a:solidFill>
                <a:latin typeface="Arial" panose="020B0604020202020204" pitchFamily="34" charset="0"/>
                <a:cs typeface="Arial" panose="020B0604020202020204" pitchFamily="34" charset="0"/>
              </a:rPr>
              <a:t>英語論文作成指導セミナー</a:t>
            </a:r>
            <a:r>
              <a:rPr lang="ja-JP" altLang="en-US" sz="3000" dirty="0" smtClean="0">
                <a:latin typeface="Arial" panose="020B0604020202020204" pitchFamily="34" charset="0"/>
                <a:cs typeface="Arial" panose="020B0604020202020204" pitchFamily="34" charset="0"/>
              </a:rPr>
              <a:t>」</a:t>
            </a:r>
            <a:r>
              <a:rPr lang="ja-JP" altLang="en-US" sz="2400" dirty="0" smtClean="0">
                <a:latin typeface="Arial" panose="020B0604020202020204" pitchFamily="34" charset="0"/>
                <a:cs typeface="Arial" panose="020B0604020202020204" pitchFamily="34" charset="0"/>
              </a:rPr>
              <a:t>（継続）</a:t>
            </a:r>
            <a:r>
              <a:rPr kumimoji="1" lang="ja-JP" altLang="en-US" sz="3000" dirty="0" smtClean="0">
                <a:latin typeface="Arial" panose="020B0604020202020204" pitchFamily="34" charset="0"/>
                <a:cs typeface="Arial" panose="020B0604020202020204" pitchFamily="34" charset="0"/>
              </a:rPr>
              <a:t>　</a:t>
            </a:r>
            <a:endParaRPr lang="en-US" altLang="ja-JP" sz="3000" dirty="0">
              <a:latin typeface="Arial" panose="020B0604020202020204" pitchFamily="34" charset="0"/>
              <a:cs typeface="Arial" panose="020B0604020202020204" pitchFamily="34" charset="0"/>
            </a:endParaRPr>
          </a:p>
          <a:p>
            <a:pPr marL="0" indent="0">
              <a:buNone/>
            </a:pPr>
            <a:r>
              <a:rPr lang="en-US" altLang="ja-JP" sz="3000" dirty="0">
                <a:latin typeface="Arial" panose="020B0604020202020204" pitchFamily="34" charset="0"/>
                <a:cs typeface="Arial" panose="020B0604020202020204" pitchFamily="34" charset="0"/>
              </a:rPr>
              <a:t>	</a:t>
            </a:r>
            <a:r>
              <a:rPr lang="en-US" altLang="ja-JP" sz="3000" dirty="0" smtClean="0">
                <a:latin typeface="Arial" panose="020B0604020202020204" pitchFamily="34" charset="0"/>
                <a:cs typeface="Arial" panose="020B0604020202020204" pitchFamily="34" charset="0"/>
              </a:rPr>
              <a:t>	</a:t>
            </a:r>
            <a:r>
              <a:rPr lang="ja-JP" altLang="en-US" sz="3000" dirty="0" smtClean="0">
                <a:latin typeface="Arial" panose="020B0604020202020204" pitchFamily="34" charset="0"/>
                <a:cs typeface="Arial" panose="020B0604020202020204" pitchFamily="34" charset="0"/>
              </a:rPr>
              <a:t>広島大学教育学部で講演</a:t>
            </a:r>
            <a:endParaRPr lang="en-US" altLang="ja-JP" sz="800" dirty="0">
              <a:latin typeface="Arial" panose="020B0604020202020204" pitchFamily="34" charset="0"/>
              <a:cs typeface="Arial" panose="020B0604020202020204" pitchFamily="34" charset="0"/>
            </a:endParaRPr>
          </a:p>
          <a:p>
            <a:pPr marL="0" indent="0">
              <a:buNone/>
            </a:pPr>
            <a:r>
              <a:rPr lang="ja-JP" altLang="en-US" sz="800" dirty="0" smtClean="0">
                <a:latin typeface="Arial" panose="020B0604020202020204" pitchFamily="34" charset="0"/>
                <a:cs typeface="Arial" panose="020B0604020202020204" pitchFamily="34" charset="0"/>
              </a:rPr>
              <a:t>　</a:t>
            </a:r>
            <a:endParaRPr lang="en-US" altLang="ja-JP" sz="3000" dirty="0">
              <a:latin typeface="Arial" panose="020B0604020202020204" pitchFamily="34" charset="0"/>
              <a:cs typeface="Arial" panose="020B0604020202020204" pitchFamily="34" charset="0"/>
            </a:endParaRPr>
          </a:p>
          <a:p>
            <a:pPr marL="0" indent="0">
              <a:buNone/>
            </a:pPr>
            <a:r>
              <a:rPr kumimoji="1" lang="en-US" altLang="ja-JP" sz="3000" dirty="0" smtClean="0">
                <a:latin typeface="Arial" panose="020B0604020202020204" pitchFamily="34" charset="0"/>
                <a:cs typeface="Arial" panose="020B0604020202020204" pitchFamily="34" charset="0"/>
              </a:rPr>
              <a:t>2014</a:t>
            </a:r>
            <a:r>
              <a:rPr kumimoji="1" lang="ja-JP" altLang="en-US" sz="3000" dirty="0" smtClean="0">
                <a:latin typeface="Arial" panose="020B0604020202020204" pitchFamily="34" charset="0"/>
                <a:cs typeface="Arial" panose="020B0604020202020204" pitchFamily="34" charset="0"/>
              </a:rPr>
              <a:t>年～　遠隔個人レッスン</a:t>
            </a:r>
            <a:r>
              <a:rPr kumimoji="1" lang="ja-JP" altLang="en-US" sz="2400" dirty="0" smtClean="0">
                <a:latin typeface="Arial" panose="020B0604020202020204" pitchFamily="34" charset="0"/>
                <a:cs typeface="Arial" panose="020B0604020202020204" pitchFamily="34" charset="0"/>
              </a:rPr>
              <a:t>（大学の職員対象）</a:t>
            </a:r>
            <a:endParaRPr kumimoji="1" lang="en-US" altLang="ja-JP" sz="2400" dirty="0" smtClean="0">
              <a:latin typeface="Arial" panose="020B0604020202020204" pitchFamily="34" charset="0"/>
              <a:cs typeface="Arial" panose="020B0604020202020204" pitchFamily="34" charset="0"/>
            </a:endParaRPr>
          </a:p>
          <a:p>
            <a:pPr marL="0" indent="0">
              <a:buNone/>
            </a:pPr>
            <a:r>
              <a:rPr lang="en-US" altLang="ja-JP" sz="2400" dirty="0">
                <a:latin typeface="Arial" panose="020B0604020202020204" pitchFamily="34" charset="0"/>
                <a:cs typeface="Arial" panose="020B0604020202020204" pitchFamily="34" charset="0"/>
              </a:rPr>
              <a:t>	</a:t>
            </a:r>
            <a:r>
              <a:rPr lang="en-US" altLang="ja-JP" sz="2400" dirty="0" smtClean="0">
                <a:latin typeface="Arial" panose="020B0604020202020204" pitchFamily="34" charset="0"/>
                <a:cs typeface="Arial" panose="020B0604020202020204" pitchFamily="34" charset="0"/>
              </a:rPr>
              <a:t>	</a:t>
            </a:r>
            <a:r>
              <a:rPr lang="ja-JP" altLang="en-US" sz="2800" dirty="0" smtClean="0">
                <a:latin typeface="Arial" panose="020B0604020202020204" pitchFamily="34" charset="0"/>
                <a:cs typeface="Arial" panose="020B0604020202020204" pitchFamily="34" charset="0"/>
              </a:rPr>
              <a:t>「</a:t>
            </a:r>
            <a:r>
              <a:rPr lang="ja-JP" altLang="en-US" sz="2800" dirty="0" smtClean="0">
                <a:solidFill>
                  <a:srgbClr val="FF0000"/>
                </a:solidFill>
                <a:latin typeface="Arial" panose="020B0604020202020204" pitchFamily="34" charset="0"/>
                <a:cs typeface="Arial" panose="020B0604020202020204" pitchFamily="34" charset="0"/>
              </a:rPr>
              <a:t>英語コア</a:t>
            </a:r>
            <a:r>
              <a:rPr lang="en-US" altLang="ja-JP" sz="2800" dirty="0" smtClean="0">
                <a:solidFill>
                  <a:srgbClr val="FF0000"/>
                </a:solidFill>
                <a:latin typeface="Arial" panose="020B0604020202020204" pitchFamily="34" charset="0"/>
                <a:cs typeface="Arial" panose="020B0604020202020204" pitchFamily="34" charset="0"/>
              </a:rPr>
              <a:t>R</a:t>
            </a:r>
            <a:r>
              <a:rPr lang="ja-JP" altLang="en-US" sz="2800" dirty="0" smtClean="0">
                <a:latin typeface="Arial" panose="020B0604020202020204" pitchFamily="34" charset="0"/>
                <a:cs typeface="Arial" panose="020B0604020202020204" pitchFamily="34" charset="0"/>
              </a:rPr>
              <a:t>」</a:t>
            </a:r>
            <a:r>
              <a:rPr lang="ja-JP" altLang="en-US" sz="2400" dirty="0" smtClean="0">
                <a:latin typeface="Arial" panose="020B0604020202020204" pitchFamily="34" charset="0"/>
                <a:cs typeface="Arial" panose="020B0604020202020204" pitchFamily="34" charset="0"/>
              </a:rPr>
              <a:t>（ネイティブ教員とチームで）</a:t>
            </a:r>
            <a:endParaRPr lang="en-US" altLang="ja-JP" sz="2400" dirty="0" smtClean="0">
              <a:latin typeface="Arial" panose="020B0604020202020204" pitchFamily="34" charset="0"/>
              <a:cs typeface="Arial" panose="020B0604020202020204" pitchFamily="34" charset="0"/>
            </a:endParaRPr>
          </a:p>
          <a:p>
            <a:pPr marL="0" indent="0">
              <a:buNone/>
            </a:pPr>
            <a:r>
              <a:rPr lang="en-US" altLang="ja-JP" sz="3000" dirty="0" smtClean="0">
                <a:latin typeface="Arial" panose="020B0604020202020204" pitchFamily="34" charset="0"/>
                <a:cs typeface="Arial" panose="020B0604020202020204" pitchFamily="34" charset="0"/>
              </a:rPr>
              <a:t>2015</a:t>
            </a:r>
            <a:r>
              <a:rPr lang="ja-JP" altLang="en-US" sz="3000" dirty="0" smtClean="0">
                <a:latin typeface="Arial" panose="020B0604020202020204" pitchFamily="34" charset="0"/>
                <a:cs typeface="Arial" panose="020B0604020202020204" pitchFamily="34" charset="0"/>
              </a:rPr>
              <a:t>年～　</a:t>
            </a:r>
            <a:r>
              <a:rPr lang="ja-JP" altLang="en-US" sz="3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公開講座</a:t>
            </a:r>
            <a:r>
              <a:rPr lang="ja-JP" altLang="en-US" sz="3000" dirty="0" smtClean="0">
                <a:latin typeface="Arial" panose="020B0604020202020204" pitchFamily="34" charset="0"/>
                <a:cs typeface="Arial" panose="020B0604020202020204" pitchFamily="34" charset="0"/>
              </a:rPr>
              <a:t>（社会人対象）</a:t>
            </a:r>
            <a:r>
              <a:rPr lang="ja-JP" altLang="en-US" sz="2800" dirty="0">
                <a:latin typeface="Arial" panose="020B0604020202020204" pitchFamily="34" charset="0"/>
                <a:cs typeface="Arial" panose="020B0604020202020204" pitchFamily="34" charset="0"/>
              </a:rPr>
              <a:t> </a:t>
            </a:r>
            <a:r>
              <a:rPr lang="ja-JP" altLang="en-US" sz="2400" dirty="0">
                <a:latin typeface="Arial" panose="020B0604020202020204" pitchFamily="34" charset="0"/>
                <a:cs typeface="Arial" panose="020B0604020202020204" pitchFamily="34" charset="0"/>
              </a:rPr>
              <a:t>（</a:t>
            </a:r>
            <a:r>
              <a:rPr lang="ja-JP" altLang="en-US" sz="2400" dirty="0" smtClean="0">
                <a:latin typeface="Arial" panose="020B0604020202020204" pitchFamily="34" charset="0"/>
                <a:cs typeface="Arial" panose="020B0604020202020204" pitchFamily="34" charset="0"/>
              </a:rPr>
              <a:t>継続）</a:t>
            </a:r>
            <a:endParaRPr lang="en-US" altLang="ja-JP" sz="2400" dirty="0" smtClean="0">
              <a:latin typeface="Arial" panose="020B0604020202020204" pitchFamily="34" charset="0"/>
              <a:cs typeface="Arial" panose="020B0604020202020204" pitchFamily="34" charset="0"/>
            </a:endParaRPr>
          </a:p>
        </p:txBody>
      </p:sp>
      <p:sp>
        <p:nvSpPr>
          <p:cNvPr id="4" name="テキスト ボックス 3"/>
          <p:cNvSpPr txBox="1"/>
          <p:nvPr/>
        </p:nvSpPr>
        <p:spPr>
          <a:xfrm>
            <a:off x="8497669" y="6525344"/>
            <a:ext cx="646331" cy="369332"/>
          </a:xfrm>
          <a:prstGeom prst="rect">
            <a:avLst/>
          </a:prstGeom>
          <a:noFill/>
        </p:spPr>
        <p:txBody>
          <a:bodyPr wrap="none" rtlCol="0">
            <a:spAutoFit/>
          </a:bodyPr>
          <a:lstStyle/>
          <a:p>
            <a:r>
              <a:rPr lang="ja-JP" altLang="en-US" dirty="0" smtClean="0">
                <a:solidFill>
                  <a:prstClr val="white">
                    <a:lumMod val="65000"/>
                  </a:prstClr>
                </a:solidFill>
              </a:rPr>
              <a:t>最後</a:t>
            </a:r>
            <a:endParaRPr lang="ja-JP" altLang="en-US" dirty="0">
              <a:solidFill>
                <a:prstClr val="white">
                  <a:lumMod val="65000"/>
                </a:prstClr>
              </a:solidFill>
            </a:endParaRPr>
          </a:p>
        </p:txBody>
      </p:sp>
      <p:sp>
        <p:nvSpPr>
          <p:cNvPr id="2" name="テキスト ボックス 1"/>
          <p:cNvSpPr txBox="1"/>
          <p:nvPr/>
        </p:nvSpPr>
        <p:spPr>
          <a:xfrm>
            <a:off x="2012666" y="103291"/>
            <a:ext cx="5572359" cy="646331"/>
          </a:xfrm>
          <a:prstGeom prst="rect">
            <a:avLst/>
          </a:prstGeom>
          <a:noFill/>
        </p:spPr>
        <p:txBody>
          <a:bodyPr wrap="none" rtlCol="0">
            <a:spAutoFit/>
          </a:bodyPr>
          <a:lstStyle/>
          <a:p>
            <a:r>
              <a:rPr kumimoji="1" lang="ja-JP" altLang="en-US" sz="3600" dirty="0" smtClean="0"/>
              <a:t>「</a:t>
            </a:r>
            <a:r>
              <a:rPr kumimoji="1" lang="ja-JP" altLang="en-US" sz="3600" dirty="0" smtClean="0">
                <a:effectLst>
                  <a:outerShdw blurRad="38100" dist="38100" dir="2700000" algn="tl">
                    <a:srgbClr val="000000">
                      <a:alpha val="43137"/>
                    </a:srgbClr>
                  </a:outerShdw>
                </a:effectLst>
              </a:rPr>
              <a:t>英語の見える化</a:t>
            </a:r>
            <a:r>
              <a:rPr kumimoji="1" lang="ja-JP" altLang="en-US" sz="3600" dirty="0" smtClean="0"/>
              <a:t>」での</a:t>
            </a:r>
            <a:r>
              <a:rPr lang="ja-JP" altLang="en-US" sz="3600" dirty="0"/>
              <a:t>実践</a:t>
            </a:r>
            <a:endParaRPr kumimoji="1" lang="ja-JP" altLang="en-US" sz="3600" dirty="0"/>
          </a:p>
        </p:txBody>
      </p:sp>
    </p:spTree>
    <p:custDataLst>
      <p:tags r:id="rId1"/>
    </p:custDataLst>
    <p:extLst>
      <p:ext uri="{BB962C8B-B14F-4D97-AF65-F5344CB8AC3E}">
        <p14:creationId xmlns:p14="http://schemas.microsoft.com/office/powerpoint/2010/main" val="892423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学生の声 </a:t>
            </a:r>
            <a:r>
              <a:rPr kumimoji="1" lang="ja-JP" altLang="en-US" sz="3200" dirty="0" smtClean="0"/>
              <a:t>の一部</a:t>
            </a:r>
            <a:endParaRPr kumimoji="1" lang="ja-JP" altLang="en-US" sz="3200" dirty="0"/>
          </a:p>
        </p:txBody>
      </p:sp>
      <p:sp>
        <p:nvSpPr>
          <p:cNvPr id="3" name="テキスト プレースホルダー 2"/>
          <p:cNvSpPr>
            <a:spLocks noGrp="1"/>
          </p:cNvSpPr>
          <p:nvPr>
            <p:ph type="body" idx="1"/>
          </p:nvPr>
        </p:nvSpPr>
        <p:spPr>
          <a:xfrm>
            <a:off x="539552" y="1916832"/>
            <a:ext cx="8280920" cy="3384376"/>
          </a:xfrm>
        </p:spPr>
        <p:txBody>
          <a:bodyPr>
            <a:normAutofit/>
          </a:bodyPr>
          <a:lstStyle/>
          <a:p>
            <a:pPr marL="0" indent="0">
              <a:buNone/>
            </a:pPr>
            <a:r>
              <a:rPr lang="ja-JP" altLang="en-US" dirty="0" smtClean="0"/>
              <a:t>大学院 「英文輪読</a:t>
            </a:r>
            <a:r>
              <a:rPr lang="en-US" altLang="ja-JP" dirty="0" smtClean="0"/>
              <a:t>Ⅰ</a:t>
            </a:r>
            <a:r>
              <a:rPr lang="ja-JP" altLang="en-US" dirty="0" smtClean="0"/>
              <a:t>」の後で</a:t>
            </a:r>
            <a:endParaRPr lang="en-US" altLang="ja-JP" dirty="0" smtClean="0"/>
          </a:p>
          <a:p>
            <a:pPr marL="0" indent="0">
              <a:buNone/>
            </a:pPr>
            <a:r>
              <a:rPr lang="en-US" altLang="ja-JP" sz="1600" dirty="0"/>
              <a:t> </a:t>
            </a:r>
            <a:r>
              <a:rPr lang="en-US" altLang="ja-JP" sz="1600" dirty="0" smtClean="0"/>
              <a:t> </a:t>
            </a:r>
          </a:p>
          <a:p>
            <a:pPr marL="0" indent="0">
              <a:buNone/>
            </a:pPr>
            <a:r>
              <a:rPr kumimoji="1" lang="ja-JP" altLang="en-US" dirty="0" smtClean="0"/>
              <a:t>・</a:t>
            </a:r>
            <a:r>
              <a:rPr lang="ja-JP" altLang="ja-JP" dirty="0"/>
              <a:t>今</a:t>
            </a:r>
            <a:r>
              <a:rPr lang="ja-JP" altLang="ja-JP" dirty="0" smtClean="0"/>
              <a:t>まで</a:t>
            </a:r>
            <a:r>
              <a:rPr lang="en-US" altLang="ja-JP" dirty="0"/>
              <a:t> </a:t>
            </a:r>
            <a:r>
              <a:rPr lang="en-US" altLang="ja-JP" dirty="0" smtClean="0">
                <a:latin typeface="Arial" pitchFamily="34" charset="0"/>
                <a:cs typeface="Arial" pitchFamily="34" charset="0"/>
              </a:rPr>
              <a:t>SVOC</a:t>
            </a:r>
            <a:r>
              <a:rPr lang="en-US" altLang="ja-JP" dirty="0" smtClean="0"/>
              <a:t> </a:t>
            </a:r>
            <a:r>
              <a:rPr lang="ja-JP" altLang="ja-JP" dirty="0" smtClean="0"/>
              <a:t>など</a:t>
            </a:r>
            <a:r>
              <a:rPr lang="ja-JP" altLang="ja-JP" dirty="0"/>
              <a:t>考えたことがなかった</a:t>
            </a:r>
            <a:r>
              <a:rPr lang="ja-JP" altLang="ja-JP" dirty="0" smtClean="0"/>
              <a:t>。</a:t>
            </a:r>
            <a:endParaRPr lang="en-US" altLang="ja-JP" dirty="0" smtClean="0"/>
          </a:p>
          <a:p>
            <a:pPr marL="0" indent="0">
              <a:buNone/>
            </a:pPr>
            <a:r>
              <a:rPr lang="ja-JP" altLang="en-US" dirty="0"/>
              <a:t>・</a:t>
            </a:r>
            <a:r>
              <a:rPr lang="ja-JP" altLang="ja-JP" dirty="0"/>
              <a:t>前置詞句の扱いがわかってきた</a:t>
            </a:r>
            <a:r>
              <a:rPr lang="ja-JP" altLang="ja-JP" dirty="0" smtClean="0"/>
              <a:t>。</a:t>
            </a:r>
            <a:endParaRPr kumimoji="1" lang="en-US" altLang="ja-JP" dirty="0" smtClean="0"/>
          </a:p>
          <a:p>
            <a:pPr marL="0" indent="0">
              <a:buNone/>
            </a:pPr>
            <a:r>
              <a:rPr kumimoji="1" lang="ja-JP" altLang="en-US" dirty="0" smtClean="0"/>
              <a:t>・</a:t>
            </a:r>
            <a:r>
              <a:rPr lang="ja-JP" altLang="ja-JP" dirty="0"/>
              <a:t>英文をしっかり読めるようになった</a:t>
            </a:r>
            <a:r>
              <a:rPr lang="ja-JP" altLang="ja-JP" dirty="0" smtClean="0"/>
              <a:t>。</a:t>
            </a:r>
            <a:endParaRPr lang="en-US" altLang="ja-JP" dirty="0" smtClean="0"/>
          </a:p>
          <a:p>
            <a:pPr marL="0" indent="0">
              <a:buNone/>
            </a:pPr>
            <a:r>
              <a:rPr kumimoji="1" lang="ja-JP" altLang="en-US" dirty="0" smtClean="0"/>
              <a:t>・</a:t>
            </a:r>
            <a:r>
              <a:rPr lang="ja-JP" altLang="ja-JP" dirty="0"/>
              <a:t>英語が面白いと感じた。</a:t>
            </a:r>
            <a:endParaRPr kumimoji="1" lang="ja-JP" altLang="en-US" dirty="0"/>
          </a:p>
        </p:txBody>
      </p:sp>
    </p:spTree>
    <p:custDataLst>
      <p:tags r:id="rId1"/>
    </p:custDataLst>
    <p:extLst>
      <p:ext uri="{BB962C8B-B14F-4D97-AF65-F5344CB8AC3E}">
        <p14:creationId xmlns:p14="http://schemas.microsoft.com/office/powerpoint/2010/main" val="3282265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40510" y="476672"/>
            <a:ext cx="5262979" cy="646331"/>
          </a:xfrm>
          <a:prstGeom prst="rect">
            <a:avLst/>
          </a:prstGeom>
          <a:noFill/>
        </p:spPr>
        <p:txBody>
          <a:bodyPr wrap="none" rtlCol="0">
            <a:spAutoFit/>
          </a:bodyPr>
          <a:lstStyle/>
          <a:p>
            <a:r>
              <a:rPr kumimoji="1" lang="ja-JP" altLang="en-US" sz="3600" dirty="0" smtClean="0"/>
              <a:t>授業の前の和訳等の配布</a:t>
            </a:r>
            <a:endParaRPr kumimoji="1" lang="ja-JP" altLang="en-US" sz="3600" dirty="0"/>
          </a:p>
        </p:txBody>
      </p:sp>
      <p:sp>
        <p:nvSpPr>
          <p:cNvPr id="4" name="テキスト ボックス 3"/>
          <p:cNvSpPr txBox="1"/>
          <p:nvPr/>
        </p:nvSpPr>
        <p:spPr>
          <a:xfrm>
            <a:off x="975063" y="1782018"/>
            <a:ext cx="1082348" cy="523220"/>
          </a:xfrm>
          <a:prstGeom prst="rect">
            <a:avLst/>
          </a:prstGeom>
          <a:noFill/>
        </p:spPr>
        <p:txBody>
          <a:bodyPr wrap="none" rtlCol="0">
            <a:spAutoFit/>
          </a:bodyPr>
          <a:lstStyle/>
          <a:p>
            <a:r>
              <a:rPr kumimoji="1" lang="ja-JP" altLang="en-US" sz="2800" dirty="0" smtClean="0"/>
              <a:t>和訳：</a:t>
            </a:r>
            <a:endParaRPr kumimoji="1" lang="ja-JP" altLang="en-US" sz="2800" dirty="0"/>
          </a:p>
        </p:txBody>
      </p:sp>
      <p:sp>
        <p:nvSpPr>
          <p:cNvPr id="5" name="テキスト ボックス 4"/>
          <p:cNvSpPr txBox="1"/>
          <p:nvPr/>
        </p:nvSpPr>
        <p:spPr>
          <a:xfrm>
            <a:off x="2067756" y="1782018"/>
            <a:ext cx="5750696" cy="954107"/>
          </a:xfrm>
          <a:prstGeom prst="rect">
            <a:avLst/>
          </a:prstGeom>
          <a:noFill/>
        </p:spPr>
        <p:txBody>
          <a:bodyPr wrap="square" rtlCol="0">
            <a:spAutoFit/>
          </a:bodyPr>
          <a:lstStyle/>
          <a:p>
            <a:r>
              <a:rPr kumimoji="1" lang="ja-JP" altLang="en-US" sz="2800" dirty="0" smtClean="0"/>
              <a:t>学生は，英文の内容を把握できる</a:t>
            </a:r>
            <a:endParaRPr kumimoji="1" lang="en-US" altLang="ja-JP" sz="2800" dirty="0" smtClean="0"/>
          </a:p>
          <a:p>
            <a:r>
              <a:rPr kumimoji="1" lang="ja-JP" altLang="en-US" sz="2800" dirty="0" smtClean="0"/>
              <a:t>（でっちあげの）</a:t>
            </a:r>
            <a:r>
              <a:rPr kumimoji="1" lang="ja-JP" altLang="en-US" sz="2800" dirty="0" smtClean="0">
                <a:solidFill>
                  <a:srgbClr val="FF6600"/>
                </a:solidFill>
              </a:rPr>
              <a:t>和訳からの解放</a:t>
            </a:r>
            <a:endParaRPr kumimoji="1" lang="ja-JP" altLang="en-US" sz="2800" dirty="0">
              <a:solidFill>
                <a:srgbClr val="FF6600"/>
              </a:solidFill>
            </a:endParaRPr>
          </a:p>
        </p:txBody>
      </p:sp>
      <p:sp>
        <p:nvSpPr>
          <p:cNvPr id="6" name="テキスト ボックス 5"/>
          <p:cNvSpPr txBox="1"/>
          <p:nvPr/>
        </p:nvSpPr>
        <p:spPr>
          <a:xfrm>
            <a:off x="975063" y="3460262"/>
            <a:ext cx="3525324" cy="523220"/>
          </a:xfrm>
          <a:prstGeom prst="rect">
            <a:avLst/>
          </a:prstGeom>
          <a:noFill/>
        </p:spPr>
        <p:txBody>
          <a:bodyPr wrap="none" rtlCol="0">
            <a:spAutoFit/>
          </a:bodyPr>
          <a:lstStyle/>
          <a:p>
            <a:r>
              <a:rPr kumimoji="1" lang="ja-JP" altLang="en-US" sz="2800" dirty="0" smtClean="0"/>
              <a:t>語句の意味（品詞も）：</a:t>
            </a:r>
            <a:endParaRPr kumimoji="1" lang="ja-JP" altLang="en-US" sz="2800" dirty="0"/>
          </a:p>
        </p:txBody>
      </p:sp>
      <p:sp>
        <p:nvSpPr>
          <p:cNvPr id="7" name="テキスト ボックス 6"/>
          <p:cNvSpPr txBox="1"/>
          <p:nvPr/>
        </p:nvSpPr>
        <p:spPr>
          <a:xfrm>
            <a:off x="2057411" y="4014524"/>
            <a:ext cx="6732591" cy="966418"/>
          </a:xfrm>
          <a:prstGeom prst="rect">
            <a:avLst/>
          </a:prstGeom>
          <a:noFill/>
        </p:spPr>
        <p:txBody>
          <a:bodyPr wrap="square" rtlCol="0">
            <a:spAutoFit/>
          </a:bodyPr>
          <a:lstStyle/>
          <a:p>
            <a:r>
              <a:rPr kumimoji="1" lang="ja-JP" altLang="en-US" sz="2800" dirty="0" smtClean="0">
                <a:solidFill>
                  <a:srgbClr val="FF6600"/>
                </a:solidFill>
              </a:rPr>
              <a:t>予習が楽</a:t>
            </a:r>
            <a:r>
              <a:rPr kumimoji="1" lang="ja-JP" altLang="en-US" sz="2800" dirty="0" smtClean="0"/>
              <a:t>になる</a:t>
            </a:r>
            <a:endParaRPr kumimoji="1" lang="en-US" altLang="ja-JP" sz="2800" dirty="0" smtClean="0"/>
          </a:p>
          <a:p>
            <a:pPr lvl="0">
              <a:spcBef>
                <a:spcPct val="20000"/>
              </a:spcBef>
            </a:pPr>
            <a:r>
              <a:rPr lang="ja-JP" altLang="en-US" sz="2400" dirty="0" smtClean="0">
                <a:solidFill>
                  <a:prstClr val="black"/>
                </a:solidFill>
                <a:latin typeface="Arial" panose="020B0604020202020204" pitchFamily="34" charset="0"/>
                <a:cs typeface="Arial" panose="020B0604020202020204" pitchFamily="34" charset="0"/>
              </a:rPr>
              <a:t>　　品詞</a:t>
            </a:r>
            <a:r>
              <a:rPr lang="ja-JP" altLang="en-US" sz="2400" dirty="0">
                <a:solidFill>
                  <a:prstClr val="black"/>
                </a:solidFill>
                <a:latin typeface="Arial" panose="020B0604020202020204" pitchFamily="34" charset="0"/>
                <a:cs typeface="Arial" panose="020B0604020202020204" pitchFamily="34" charset="0"/>
              </a:rPr>
              <a:t>も考えずに辞書を引くより</a:t>
            </a:r>
            <a:r>
              <a:rPr lang="ja-JP" altLang="en-US" sz="2400" dirty="0" smtClean="0">
                <a:solidFill>
                  <a:prstClr val="black"/>
                </a:solidFill>
                <a:latin typeface="Arial" panose="020B0604020202020204" pitchFamily="34" charset="0"/>
                <a:cs typeface="Arial" panose="020B0604020202020204" pitchFamily="34" charset="0"/>
              </a:rPr>
              <a:t>マシ？</a:t>
            </a:r>
            <a:endParaRPr lang="en-US" altLang="ja-JP" sz="2400" dirty="0">
              <a:solidFill>
                <a:prstClr val="black"/>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8409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805840" y="1514419"/>
            <a:ext cx="4921540" cy="523220"/>
          </a:xfrm>
          <a:prstGeom prst="rect">
            <a:avLst/>
          </a:prstGeom>
          <a:noFill/>
        </p:spPr>
        <p:txBody>
          <a:bodyPr wrap="none" rtlCol="0">
            <a:spAutoFit/>
          </a:bodyPr>
          <a:lstStyle/>
          <a:p>
            <a:r>
              <a:rPr lang="en-US" altLang="ja-JP" sz="2800" dirty="0">
                <a:solidFill>
                  <a:prstClr val="black"/>
                </a:solidFill>
                <a:latin typeface="Arial" panose="020B0604020202020204" pitchFamily="34" charset="0"/>
                <a:cs typeface="Arial" panose="020B0604020202020204" pitchFamily="34" charset="0"/>
              </a:rPr>
              <a:t>SVOC</a:t>
            </a:r>
            <a:r>
              <a:rPr lang="en-US" altLang="ja-JP" sz="2800" dirty="0">
                <a:solidFill>
                  <a:prstClr val="black"/>
                </a:solidFill>
              </a:rPr>
              <a:t>,</a:t>
            </a:r>
            <a:r>
              <a:rPr lang="ja-JP" altLang="en-US" sz="2800" dirty="0">
                <a:solidFill>
                  <a:prstClr val="black"/>
                </a:solidFill>
              </a:rPr>
              <a:t>　記号づけ，チャンク</a:t>
            </a:r>
            <a:r>
              <a:rPr lang="ja-JP" altLang="en-US" sz="2800" dirty="0" smtClean="0">
                <a:solidFill>
                  <a:prstClr val="black"/>
                </a:solidFill>
              </a:rPr>
              <a:t>訳：</a:t>
            </a:r>
            <a:endParaRPr lang="ja-JP" altLang="en-US" sz="2800" dirty="0">
              <a:solidFill>
                <a:prstClr val="black"/>
              </a:solidFill>
            </a:endParaRPr>
          </a:p>
        </p:txBody>
      </p:sp>
      <p:sp>
        <p:nvSpPr>
          <p:cNvPr id="13" name="テキスト ボックス 12"/>
          <p:cNvSpPr txBox="1"/>
          <p:nvPr/>
        </p:nvSpPr>
        <p:spPr>
          <a:xfrm>
            <a:off x="1960483" y="2531633"/>
            <a:ext cx="2698175" cy="523220"/>
          </a:xfrm>
          <a:prstGeom prst="rect">
            <a:avLst/>
          </a:prstGeom>
          <a:noFill/>
        </p:spPr>
        <p:txBody>
          <a:bodyPr wrap="none" rtlCol="0">
            <a:spAutoFit/>
          </a:bodyPr>
          <a:lstStyle/>
          <a:p>
            <a:r>
              <a:rPr lang="ja-JP" altLang="en-US" sz="2800" dirty="0" smtClean="0">
                <a:solidFill>
                  <a:srgbClr val="FF0000"/>
                </a:solidFill>
              </a:rPr>
              <a:t>英文理解の促進</a:t>
            </a:r>
            <a:endParaRPr lang="en-US" altLang="ja-JP" sz="2800" dirty="0" smtClean="0">
              <a:solidFill>
                <a:srgbClr val="FF0000"/>
              </a:solidFill>
            </a:endParaRPr>
          </a:p>
        </p:txBody>
      </p:sp>
      <p:sp>
        <p:nvSpPr>
          <p:cNvPr id="8" name="テキスト ボックス 7"/>
          <p:cNvSpPr txBox="1"/>
          <p:nvPr/>
        </p:nvSpPr>
        <p:spPr>
          <a:xfrm>
            <a:off x="1960483" y="2008413"/>
            <a:ext cx="6824304" cy="523220"/>
          </a:xfrm>
          <a:prstGeom prst="rect">
            <a:avLst/>
          </a:prstGeom>
          <a:noFill/>
        </p:spPr>
        <p:txBody>
          <a:bodyPr wrap="none" rtlCol="0">
            <a:spAutoFit/>
          </a:bodyPr>
          <a:lstStyle/>
          <a:p>
            <a:r>
              <a:rPr kumimoji="1" lang="ja-JP" altLang="en-US" sz="2800" dirty="0" smtClean="0"/>
              <a:t>英文に向き合う（授業への参加意識が必要）</a:t>
            </a:r>
            <a:endParaRPr kumimoji="1" lang="ja-JP" altLang="en-US" sz="2800" dirty="0"/>
          </a:p>
        </p:txBody>
      </p:sp>
      <p:sp>
        <p:nvSpPr>
          <p:cNvPr id="12" name="テキスト ボックス 11"/>
          <p:cNvSpPr txBox="1"/>
          <p:nvPr/>
        </p:nvSpPr>
        <p:spPr>
          <a:xfrm>
            <a:off x="805840" y="5416137"/>
            <a:ext cx="1082348" cy="523220"/>
          </a:xfrm>
          <a:prstGeom prst="rect">
            <a:avLst/>
          </a:prstGeom>
          <a:noFill/>
        </p:spPr>
        <p:txBody>
          <a:bodyPr wrap="none" rtlCol="0">
            <a:spAutoFit/>
          </a:bodyPr>
          <a:lstStyle/>
          <a:p>
            <a:r>
              <a:rPr kumimoji="1" lang="ja-JP" altLang="en-US" sz="2800" dirty="0" smtClean="0"/>
              <a:t>音読：</a:t>
            </a:r>
            <a:endParaRPr kumimoji="1" lang="ja-JP" altLang="en-US" sz="2800" dirty="0"/>
          </a:p>
        </p:txBody>
      </p:sp>
      <p:sp>
        <p:nvSpPr>
          <p:cNvPr id="15" name="テキスト ボックス 14"/>
          <p:cNvSpPr txBox="1"/>
          <p:nvPr/>
        </p:nvSpPr>
        <p:spPr>
          <a:xfrm>
            <a:off x="2018580" y="5462269"/>
            <a:ext cx="7018268" cy="523220"/>
          </a:xfrm>
          <a:prstGeom prst="rect">
            <a:avLst/>
          </a:prstGeom>
          <a:noFill/>
        </p:spPr>
        <p:txBody>
          <a:bodyPr wrap="none" rtlCol="0">
            <a:spAutoFit/>
          </a:bodyPr>
          <a:lstStyle/>
          <a:p>
            <a:r>
              <a:rPr kumimoji="1" lang="ja-JP" altLang="en-US" sz="2800" dirty="0" smtClean="0"/>
              <a:t>理解の定着（英語として理解した上での音読）</a:t>
            </a:r>
            <a:endParaRPr kumimoji="1" lang="ja-JP" altLang="en-US" sz="2800" dirty="0"/>
          </a:p>
        </p:txBody>
      </p:sp>
      <p:sp>
        <p:nvSpPr>
          <p:cNvPr id="2" name="テキスト ボックス 1"/>
          <p:cNvSpPr txBox="1"/>
          <p:nvPr/>
        </p:nvSpPr>
        <p:spPr>
          <a:xfrm>
            <a:off x="1960483" y="4529899"/>
            <a:ext cx="4782078" cy="523220"/>
          </a:xfrm>
          <a:prstGeom prst="rect">
            <a:avLst/>
          </a:prstGeom>
          <a:noFill/>
        </p:spPr>
        <p:txBody>
          <a:bodyPr wrap="none" rtlCol="0">
            <a:spAutoFit/>
          </a:bodyPr>
          <a:lstStyle/>
          <a:p>
            <a:r>
              <a:rPr lang="ja-JP" altLang="en-US" sz="2800" dirty="0" smtClean="0">
                <a:solidFill>
                  <a:prstClr val="black"/>
                </a:solidFill>
              </a:rPr>
              <a:t>基本的</a:t>
            </a:r>
            <a:r>
              <a:rPr lang="ja-JP" altLang="en-US" sz="2800" dirty="0">
                <a:solidFill>
                  <a:prstClr val="black"/>
                </a:solidFill>
              </a:rPr>
              <a:t>な</a:t>
            </a:r>
            <a:r>
              <a:rPr lang="ja-JP" altLang="en-US" sz="2800" dirty="0" smtClean="0">
                <a:solidFill>
                  <a:prstClr val="black"/>
                </a:solidFill>
              </a:rPr>
              <a:t>理解の後では効果的</a:t>
            </a:r>
            <a:endParaRPr kumimoji="1" lang="ja-JP" altLang="en-US" dirty="0"/>
          </a:p>
        </p:txBody>
      </p:sp>
      <p:sp>
        <p:nvSpPr>
          <p:cNvPr id="4" name="テキスト ボックス 3"/>
          <p:cNvSpPr txBox="1"/>
          <p:nvPr/>
        </p:nvSpPr>
        <p:spPr>
          <a:xfrm>
            <a:off x="3787170" y="484656"/>
            <a:ext cx="1569660" cy="646331"/>
          </a:xfrm>
          <a:prstGeom prst="rect">
            <a:avLst/>
          </a:prstGeom>
          <a:noFill/>
        </p:spPr>
        <p:txBody>
          <a:bodyPr wrap="none" rtlCol="0">
            <a:spAutoFit/>
          </a:bodyPr>
          <a:lstStyle/>
          <a:p>
            <a:r>
              <a:rPr kumimoji="1" lang="ja-JP" altLang="en-US" sz="3600" dirty="0" smtClean="0"/>
              <a:t>授業中</a:t>
            </a:r>
            <a:endParaRPr kumimoji="1" lang="ja-JP" altLang="en-US" sz="3600" dirty="0"/>
          </a:p>
        </p:txBody>
      </p:sp>
      <p:sp>
        <p:nvSpPr>
          <p:cNvPr id="5" name="テキスト ボックス 4"/>
          <p:cNvSpPr txBox="1"/>
          <p:nvPr/>
        </p:nvSpPr>
        <p:spPr>
          <a:xfrm>
            <a:off x="1989980" y="3060595"/>
            <a:ext cx="2698175" cy="523220"/>
          </a:xfrm>
          <a:prstGeom prst="rect">
            <a:avLst/>
          </a:prstGeom>
          <a:noFill/>
        </p:spPr>
        <p:txBody>
          <a:bodyPr wrap="none" rtlCol="0">
            <a:spAutoFit/>
          </a:bodyPr>
          <a:lstStyle/>
          <a:p>
            <a:r>
              <a:rPr kumimoji="1" lang="ja-JP" altLang="en-US" sz="2800" dirty="0" smtClean="0">
                <a:solidFill>
                  <a:srgbClr val="FF0000"/>
                </a:solidFill>
              </a:rPr>
              <a:t>英文理解の確認</a:t>
            </a:r>
            <a:endParaRPr kumimoji="1" lang="ja-JP" altLang="en-US" sz="2800" dirty="0"/>
          </a:p>
        </p:txBody>
      </p:sp>
      <p:sp>
        <p:nvSpPr>
          <p:cNvPr id="7" name="テキスト ボックス 6"/>
          <p:cNvSpPr txBox="1"/>
          <p:nvPr/>
        </p:nvSpPr>
        <p:spPr>
          <a:xfrm>
            <a:off x="805840" y="3973885"/>
            <a:ext cx="2800767" cy="523220"/>
          </a:xfrm>
          <a:prstGeom prst="rect">
            <a:avLst/>
          </a:prstGeom>
          <a:noFill/>
        </p:spPr>
        <p:txBody>
          <a:bodyPr wrap="none" rtlCol="0">
            <a:spAutoFit/>
          </a:bodyPr>
          <a:lstStyle/>
          <a:p>
            <a:r>
              <a:rPr kumimoji="1" lang="ja-JP" altLang="en-US" sz="2800" dirty="0" smtClean="0"/>
              <a:t>文法などの説明：</a:t>
            </a:r>
            <a:endParaRPr kumimoji="1" lang="ja-JP" altLang="en-US" sz="2800" dirty="0"/>
          </a:p>
        </p:txBody>
      </p:sp>
    </p:spTree>
    <p:custDataLst>
      <p:tags r:id="rId1"/>
    </p:custDataLst>
    <p:extLst>
      <p:ext uri="{BB962C8B-B14F-4D97-AF65-F5344CB8AC3E}">
        <p14:creationId xmlns:p14="http://schemas.microsoft.com/office/powerpoint/2010/main" val="387638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1+#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1+#ppt_w/2"/>
                                          </p:val>
                                        </p:tav>
                                        <p:tav tm="100000">
                                          <p:val>
                                            <p:strVal val="#ppt_x"/>
                                          </p:val>
                                        </p:tav>
                                      </p:tavLst>
                                    </p:anim>
                                    <p:anim calcmode="lin" valueType="num">
                                      <p:cBhvr additive="base">
                                        <p:cTn id="19"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1+#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500" fill="hold"/>
                                        <p:tgtEl>
                                          <p:spTgt spid="2"/>
                                        </p:tgtEl>
                                        <p:attrNameLst>
                                          <p:attrName>ppt_x</p:attrName>
                                        </p:attrNameLst>
                                      </p:cBhvr>
                                      <p:tavLst>
                                        <p:tav tm="0">
                                          <p:val>
                                            <p:strVal val="1+#ppt_w/2"/>
                                          </p:val>
                                        </p:tav>
                                        <p:tav tm="100000">
                                          <p:val>
                                            <p:strVal val="#ppt_x"/>
                                          </p:val>
                                        </p:tav>
                                      </p:tavLst>
                                    </p:anim>
                                    <p:anim calcmode="lin" valueType="num">
                                      <p:cBhvr additive="base">
                                        <p:cTn id="36"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additive="base">
                                        <p:cTn id="46" dur="500" fill="hold"/>
                                        <p:tgtEl>
                                          <p:spTgt spid="15"/>
                                        </p:tgtEl>
                                        <p:attrNameLst>
                                          <p:attrName>ppt_x</p:attrName>
                                        </p:attrNameLst>
                                      </p:cBhvr>
                                      <p:tavLst>
                                        <p:tav tm="0">
                                          <p:val>
                                            <p:strVal val="1+#ppt_w/2"/>
                                          </p:val>
                                        </p:tav>
                                        <p:tav tm="100000">
                                          <p:val>
                                            <p:strVal val="#ppt_x"/>
                                          </p:val>
                                        </p:tav>
                                      </p:tavLst>
                                    </p:anim>
                                    <p:anim calcmode="lin" valueType="num">
                                      <p:cBhvr additive="base">
                                        <p:cTn id="47"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8" grpId="0"/>
      <p:bldP spid="12" grpId="0"/>
      <p:bldP spid="15" grpId="0"/>
      <p:bldP spid="2" grpId="0"/>
      <p:bldP spid="5"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p:txBody>
          <a:bodyPr/>
          <a:lstStyle/>
          <a:p>
            <a:r>
              <a:rPr kumimoji="1" lang="ja-JP" altLang="en-US" dirty="0" smtClean="0"/>
              <a:t>模擬授業</a:t>
            </a:r>
            <a:endParaRPr kumimoji="1" lang="ja-JP" altLang="en-US" dirty="0"/>
          </a:p>
        </p:txBody>
      </p:sp>
      <p:sp>
        <p:nvSpPr>
          <p:cNvPr id="3" name="テキスト ボックス 2"/>
          <p:cNvSpPr txBox="1"/>
          <p:nvPr/>
        </p:nvSpPr>
        <p:spPr>
          <a:xfrm>
            <a:off x="1763688" y="2276872"/>
            <a:ext cx="5137945" cy="646331"/>
          </a:xfrm>
          <a:prstGeom prst="rect">
            <a:avLst/>
          </a:prstGeom>
          <a:noFill/>
        </p:spPr>
        <p:txBody>
          <a:bodyPr wrap="none" rtlCol="0">
            <a:spAutoFit/>
          </a:bodyPr>
          <a:lstStyle/>
          <a:p>
            <a:r>
              <a:rPr kumimoji="1" lang="ja-JP" altLang="en-US" sz="3600" dirty="0" smtClean="0"/>
              <a:t>「はだかの王様」から抜粋</a:t>
            </a:r>
            <a:endParaRPr kumimoji="1" lang="ja-JP" altLang="en-US" sz="3600" dirty="0"/>
          </a:p>
        </p:txBody>
      </p:sp>
      <p:sp>
        <p:nvSpPr>
          <p:cNvPr id="4" name="テキスト ボックス 3"/>
          <p:cNvSpPr txBox="1"/>
          <p:nvPr/>
        </p:nvSpPr>
        <p:spPr>
          <a:xfrm>
            <a:off x="1763688" y="3789040"/>
            <a:ext cx="5578771" cy="646331"/>
          </a:xfrm>
          <a:prstGeom prst="rect">
            <a:avLst/>
          </a:prstGeom>
          <a:noFill/>
        </p:spPr>
        <p:txBody>
          <a:bodyPr wrap="none" rtlCol="0">
            <a:spAutoFit/>
          </a:bodyPr>
          <a:lstStyle/>
          <a:p>
            <a:r>
              <a:rPr kumimoji="1" lang="ja-JP" altLang="en-US" sz="3600" dirty="0" smtClean="0"/>
              <a:t>「日本国憲法」の先頭の１文</a:t>
            </a:r>
            <a:endParaRPr kumimoji="1" lang="ja-JP" altLang="en-US" sz="3600" dirty="0"/>
          </a:p>
        </p:txBody>
      </p:sp>
    </p:spTree>
    <p:custDataLst>
      <p:tags r:id="rId1"/>
    </p:custDataLst>
    <p:extLst>
      <p:ext uri="{BB962C8B-B14F-4D97-AF65-F5344CB8AC3E}">
        <p14:creationId xmlns:p14="http://schemas.microsoft.com/office/powerpoint/2010/main" val="1424386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23528" y="411001"/>
            <a:ext cx="6794646" cy="706090"/>
          </a:xfrm>
        </p:spPr>
        <p:txBody>
          <a:bodyPr>
            <a:normAutofit/>
          </a:bodyPr>
          <a:lstStyle/>
          <a:p>
            <a:r>
              <a:rPr kumimoji="1" lang="ja-JP" altLang="en-US" sz="3200" dirty="0" smtClean="0"/>
              <a:t>日本の大学生は，英語がわからない</a:t>
            </a:r>
            <a:endParaRPr kumimoji="1" lang="ja-JP" altLang="en-US" sz="3200" dirty="0"/>
          </a:p>
        </p:txBody>
      </p:sp>
      <p:sp>
        <p:nvSpPr>
          <p:cNvPr id="4" name="テキスト ボックス 3"/>
          <p:cNvSpPr txBox="1"/>
          <p:nvPr/>
        </p:nvSpPr>
        <p:spPr>
          <a:xfrm>
            <a:off x="827584" y="1071822"/>
            <a:ext cx="3150221" cy="1815882"/>
          </a:xfrm>
          <a:prstGeom prst="rect">
            <a:avLst/>
          </a:prstGeom>
          <a:noFill/>
        </p:spPr>
        <p:txBody>
          <a:bodyPr wrap="none" rtlCol="0">
            <a:spAutoFit/>
          </a:bodyPr>
          <a:lstStyle/>
          <a:p>
            <a:r>
              <a:rPr lang="en-US" altLang="ja-JP" sz="2800" dirty="0"/>
              <a:t>【</a:t>
            </a:r>
            <a:r>
              <a:rPr kumimoji="1" lang="ja-JP" altLang="en-US" sz="2800" dirty="0" smtClean="0"/>
              <a:t>例外</a:t>
            </a:r>
            <a:r>
              <a:rPr kumimoji="1" lang="en-US" altLang="ja-JP" sz="2800" dirty="0" smtClean="0"/>
              <a:t>】</a:t>
            </a:r>
          </a:p>
          <a:p>
            <a:r>
              <a:rPr lang="ja-JP" altLang="en-US" sz="2800" dirty="0" smtClean="0"/>
              <a:t>・</a:t>
            </a:r>
            <a:r>
              <a:rPr lang="ja-JP" altLang="en-US" sz="2800" dirty="0" smtClean="0">
                <a:solidFill>
                  <a:srgbClr val="3333FF"/>
                </a:solidFill>
              </a:rPr>
              <a:t>環境</a:t>
            </a:r>
            <a:r>
              <a:rPr lang="ja-JP" altLang="en-US" sz="2800" dirty="0" smtClean="0"/>
              <a:t>に恵まれた人</a:t>
            </a:r>
            <a:endParaRPr lang="en-US" altLang="ja-JP" sz="2800" dirty="0" smtClean="0"/>
          </a:p>
          <a:p>
            <a:r>
              <a:rPr kumimoji="1" lang="ja-JP" altLang="en-US" sz="2800" dirty="0" smtClean="0"/>
              <a:t>・</a:t>
            </a:r>
            <a:r>
              <a:rPr kumimoji="1" lang="ja-JP" altLang="en-US" sz="2800" dirty="0" smtClean="0">
                <a:solidFill>
                  <a:srgbClr val="3333FF"/>
                </a:solidFill>
              </a:rPr>
              <a:t>才能</a:t>
            </a:r>
            <a:r>
              <a:rPr kumimoji="1" lang="ja-JP" altLang="en-US" sz="2800" dirty="0" smtClean="0"/>
              <a:t>に恵まれた人</a:t>
            </a:r>
            <a:endParaRPr kumimoji="1" lang="en-US" altLang="ja-JP" sz="2800" dirty="0" smtClean="0"/>
          </a:p>
          <a:p>
            <a:r>
              <a:rPr lang="ja-JP" altLang="en-US" sz="2800" dirty="0" smtClean="0"/>
              <a:t>・</a:t>
            </a:r>
            <a:r>
              <a:rPr lang="ja-JP" altLang="en-US" sz="2800" dirty="0" smtClean="0">
                <a:solidFill>
                  <a:srgbClr val="3333FF"/>
                </a:solidFill>
              </a:rPr>
              <a:t>努力</a:t>
            </a:r>
            <a:r>
              <a:rPr lang="ja-JP" altLang="en-US" sz="2800" dirty="0" smtClean="0"/>
              <a:t>した人</a:t>
            </a:r>
            <a:endParaRPr kumimoji="1" lang="ja-JP" altLang="en-US" sz="2800" dirty="0"/>
          </a:p>
        </p:txBody>
      </p:sp>
      <p:sp>
        <p:nvSpPr>
          <p:cNvPr id="5" name="テキスト ボックス 4"/>
          <p:cNvSpPr txBox="1"/>
          <p:nvPr/>
        </p:nvSpPr>
        <p:spPr>
          <a:xfrm>
            <a:off x="2051720" y="2887704"/>
            <a:ext cx="6960560" cy="461665"/>
          </a:xfrm>
          <a:prstGeom prst="rect">
            <a:avLst/>
          </a:prstGeom>
          <a:noFill/>
        </p:spPr>
        <p:txBody>
          <a:bodyPr wrap="none" rtlCol="0">
            <a:spAutoFit/>
          </a:bodyPr>
          <a:lstStyle/>
          <a:p>
            <a:r>
              <a:rPr kumimoji="1" lang="ja-JP" altLang="en-US" sz="2400" dirty="0" smtClean="0">
                <a:solidFill>
                  <a:schemeClr val="tx1">
                    <a:lumMod val="50000"/>
                    <a:lumOff val="50000"/>
                  </a:schemeClr>
                </a:solidFill>
              </a:rPr>
              <a:t>ただし，「英語がわかる」にもいろいろありますが</a:t>
            </a:r>
            <a:r>
              <a:rPr kumimoji="1" lang="ja-JP" altLang="en-US" sz="2400" dirty="0" err="1" smtClean="0">
                <a:solidFill>
                  <a:schemeClr val="tx1">
                    <a:lumMod val="50000"/>
                    <a:lumOff val="50000"/>
                  </a:schemeClr>
                </a:solidFill>
              </a:rPr>
              <a:t>．．．</a:t>
            </a:r>
            <a:endParaRPr kumimoji="1" lang="en-US" altLang="ja-JP" sz="2400" dirty="0" smtClean="0">
              <a:solidFill>
                <a:schemeClr val="tx1">
                  <a:lumMod val="50000"/>
                  <a:lumOff val="50000"/>
                </a:schemeClr>
              </a:solidFill>
            </a:endParaRPr>
          </a:p>
        </p:txBody>
      </p:sp>
      <p:sp>
        <p:nvSpPr>
          <p:cNvPr id="6" name="テキスト ボックス 5"/>
          <p:cNvSpPr txBox="1"/>
          <p:nvPr/>
        </p:nvSpPr>
        <p:spPr>
          <a:xfrm>
            <a:off x="323528" y="3657145"/>
            <a:ext cx="7569701" cy="1077218"/>
          </a:xfrm>
          <a:prstGeom prst="rect">
            <a:avLst/>
          </a:prstGeom>
          <a:noFill/>
        </p:spPr>
        <p:txBody>
          <a:bodyPr wrap="none" rtlCol="0">
            <a:spAutoFit/>
          </a:bodyPr>
          <a:lstStyle/>
          <a:p>
            <a:r>
              <a:rPr lang="ja-JP" altLang="en-US" sz="3200" dirty="0" smtClean="0"/>
              <a:t>水産学部の学生は，</a:t>
            </a:r>
            <a:r>
              <a:rPr kumimoji="1" lang="ja-JP" altLang="en-US" sz="3200" dirty="0" smtClean="0"/>
              <a:t>「</a:t>
            </a:r>
            <a:r>
              <a:rPr kumimoji="1" lang="ja-JP" altLang="en-US" sz="3200" dirty="0" smtClean="0">
                <a:effectLst>
                  <a:outerShdw blurRad="38100" dist="38100" dir="2700000" algn="tl">
                    <a:srgbClr val="000000">
                      <a:alpha val="43137"/>
                    </a:srgbClr>
                  </a:outerShdw>
                </a:effectLst>
              </a:rPr>
              <a:t>英語の見える化</a:t>
            </a:r>
            <a:r>
              <a:rPr kumimoji="1" lang="ja-JP" altLang="en-US" sz="3200" dirty="0" smtClean="0"/>
              <a:t>」で，</a:t>
            </a:r>
            <a:endParaRPr kumimoji="1" lang="en-US" altLang="ja-JP" sz="3200" dirty="0" smtClean="0"/>
          </a:p>
          <a:p>
            <a:r>
              <a:rPr kumimoji="1" lang="ja-JP" altLang="en-US" sz="3200" dirty="0" smtClean="0"/>
              <a:t>かなり英語がわかるように</a:t>
            </a:r>
            <a:endParaRPr kumimoji="1" lang="ja-JP" altLang="en-US" sz="3200" dirty="0"/>
          </a:p>
        </p:txBody>
      </p:sp>
      <p:sp>
        <p:nvSpPr>
          <p:cNvPr id="7" name="テキスト ボックス 6"/>
          <p:cNvSpPr txBox="1"/>
          <p:nvPr/>
        </p:nvSpPr>
        <p:spPr>
          <a:xfrm>
            <a:off x="827584" y="4734363"/>
            <a:ext cx="8393644" cy="1384995"/>
          </a:xfrm>
          <a:prstGeom prst="rect">
            <a:avLst/>
          </a:prstGeom>
          <a:noFill/>
        </p:spPr>
        <p:txBody>
          <a:bodyPr wrap="none" rtlCol="0">
            <a:spAutoFit/>
          </a:bodyPr>
          <a:lstStyle/>
          <a:p>
            <a:r>
              <a:rPr kumimoji="1" lang="ja-JP" altLang="en-US" sz="2800" dirty="0" smtClean="0"/>
              <a:t>・学生が，英語がわかることを</a:t>
            </a:r>
            <a:r>
              <a:rPr kumimoji="1" lang="ja-JP" altLang="en-US" sz="2800" dirty="0" smtClean="0">
                <a:solidFill>
                  <a:srgbClr val="00B050"/>
                </a:solidFill>
              </a:rPr>
              <a:t>実感</a:t>
            </a:r>
            <a:r>
              <a:rPr kumimoji="1" lang="ja-JP" altLang="en-US" sz="2800" dirty="0" smtClean="0"/>
              <a:t>できるようになった</a:t>
            </a:r>
            <a:endParaRPr kumimoji="1" lang="en-US" altLang="ja-JP" sz="2800" dirty="0" smtClean="0"/>
          </a:p>
          <a:p>
            <a:r>
              <a:rPr lang="ja-JP" altLang="en-US" sz="2800" dirty="0" smtClean="0"/>
              <a:t>・論文が読めるようになってきた</a:t>
            </a:r>
            <a:endParaRPr lang="en-US" altLang="ja-JP" sz="2800" dirty="0" smtClean="0"/>
          </a:p>
          <a:p>
            <a:r>
              <a:rPr kumimoji="1" lang="ja-JP" altLang="en-US" sz="2800" dirty="0" smtClean="0"/>
              <a:t>・まともな英文がかけるようになってきた</a:t>
            </a:r>
            <a:endParaRPr kumimoji="1" lang="ja-JP" altLang="en-US" sz="2800" dirty="0"/>
          </a:p>
        </p:txBody>
      </p:sp>
      <p:sp>
        <p:nvSpPr>
          <p:cNvPr id="3" name="テキスト ボックス 2"/>
          <p:cNvSpPr txBox="1"/>
          <p:nvPr/>
        </p:nvSpPr>
        <p:spPr>
          <a:xfrm>
            <a:off x="2135076" y="6183321"/>
            <a:ext cx="6877204" cy="461665"/>
          </a:xfrm>
          <a:prstGeom prst="rect">
            <a:avLst/>
          </a:prstGeom>
          <a:noFill/>
        </p:spPr>
        <p:txBody>
          <a:bodyPr wrap="none" rtlCol="0">
            <a:spAutoFit/>
          </a:bodyPr>
          <a:lstStyle/>
          <a:p>
            <a:r>
              <a:rPr kumimoji="1" lang="ja-JP" altLang="en-US" sz="2400" dirty="0" smtClean="0">
                <a:solidFill>
                  <a:schemeClr val="tx1">
                    <a:lumMod val="50000"/>
                    <a:lumOff val="50000"/>
                  </a:schemeClr>
                </a:solidFill>
              </a:rPr>
              <a:t>学部外に見えるような形になっているかは，別です。</a:t>
            </a:r>
            <a:endParaRPr kumimoji="1" lang="ja-JP" altLang="en-US" sz="2400" dirty="0">
              <a:solidFill>
                <a:schemeClr val="tx1">
                  <a:lumMod val="50000"/>
                  <a:lumOff val="50000"/>
                </a:schemeClr>
              </a:solidFill>
            </a:endParaRPr>
          </a:p>
        </p:txBody>
      </p:sp>
      <p:sp>
        <p:nvSpPr>
          <p:cNvPr id="8" name="テキスト ボックス 7"/>
          <p:cNvSpPr txBox="1"/>
          <p:nvPr/>
        </p:nvSpPr>
        <p:spPr>
          <a:xfrm>
            <a:off x="1692503" y="86937"/>
            <a:ext cx="1261884" cy="523220"/>
          </a:xfrm>
          <a:prstGeom prst="rect">
            <a:avLst/>
          </a:prstGeom>
          <a:noFill/>
        </p:spPr>
        <p:txBody>
          <a:bodyPr wrap="none" rtlCol="0">
            <a:spAutoFit/>
          </a:bodyPr>
          <a:lstStyle/>
          <a:p>
            <a:r>
              <a:rPr lang="ja-JP" altLang="en-US" sz="2800" dirty="0"/>
              <a:t>普通</a:t>
            </a:r>
            <a:r>
              <a:rPr kumimoji="1" lang="ja-JP" altLang="en-US" sz="2800" dirty="0" smtClean="0"/>
              <a:t>の</a:t>
            </a:r>
            <a:endParaRPr kumimoji="1" lang="ja-JP" altLang="en-US" sz="2800" dirty="0"/>
          </a:p>
        </p:txBody>
      </p:sp>
    </p:spTree>
    <p:custDataLst>
      <p:tags r:id="rId1"/>
    </p:custDataLst>
    <p:extLst>
      <p:ext uri="{BB962C8B-B14F-4D97-AF65-F5344CB8AC3E}">
        <p14:creationId xmlns:p14="http://schemas.microsoft.com/office/powerpoint/2010/main" val="225754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1+#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cBhvr additive="base">
                                        <p:cTn id="34" dur="500" fill="hold"/>
                                        <p:tgtEl>
                                          <p:spTgt spid="3"/>
                                        </p:tgtEl>
                                        <p:attrNameLst>
                                          <p:attrName>ppt_x</p:attrName>
                                        </p:attrNameLst>
                                      </p:cBhvr>
                                      <p:tavLst>
                                        <p:tav tm="0">
                                          <p:val>
                                            <p:strVal val="1+#ppt_w/2"/>
                                          </p:val>
                                        </p:tav>
                                        <p:tav tm="100000">
                                          <p:val>
                                            <p:strVal val="#ppt_x"/>
                                          </p:val>
                                        </p:tav>
                                      </p:tavLst>
                                    </p:anim>
                                    <p:anim calcmode="lin" valueType="num">
                                      <p:cBhvr additive="base">
                                        <p:cTn id="35"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3"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39552" y="836712"/>
            <a:ext cx="6828909" cy="1143000"/>
          </a:xfrm>
        </p:spPr>
        <p:txBody>
          <a:bodyPr>
            <a:normAutofit/>
          </a:bodyPr>
          <a:lstStyle/>
          <a:p>
            <a:r>
              <a:rPr kumimoji="1" lang="ja-JP" altLang="en-US" sz="3600" dirty="0" smtClean="0"/>
              <a:t>「英語」 は高校までで終わっている</a:t>
            </a:r>
            <a:endParaRPr kumimoji="1" lang="ja-JP" altLang="en-US" sz="3600" dirty="0"/>
          </a:p>
        </p:txBody>
      </p:sp>
      <p:sp>
        <p:nvSpPr>
          <p:cNvPr id="4" name="テキスト ボックス 3"/>
          <p:cNvSpPr txBox="1"/>
          <p:nvPr/>
        </p:nvSpPr>
        <p:spPr>
          <a:xfrm>
            <a:off x="1259632" y="2395437"/>
            <a:ext cx="5796780" cy="523220"/>
          </a:xfrm>
          <a:prstGeom prst="rect">
            <a:avLst/>
          </a:prstGeom>
          <a:noFill/>
        </p:spPr>
        <p:txBody>
          <a:bodyPr wrap="none" rtlCol="0">
            <a:spAutoFit/>
          </a:bodyPr>
          <a:lstStyle/>
          <a:p>
            <a:pPr algn="ctr"/>
            <a:r>
              <a:rPr kumimoji="1" lang="ja-JP" altLang="en-US" sz="2800" dirty="0" smtClean="0"/>
              <a:t>英語は，日本語とは大きく異なる言語</a:t>
            </a:r>
            <a:endParaRPr kumimoji="1" lang="ja-JP" altLang="en-US" sz="2800" dirty="0"/>
          </a:p>
        </p:txBody>
      </p:sp>
      <p:sp>
        <p:nvSpPr>
          <p:cNvPr id="5" name="テキスト ボックス 4"/>
          <p:cNvSpPr txBox="1"/>
          <p:nvPr/>
        </p:nvSpPr>
        <p:spPr>
          <a:xfrm>
            <a:off x="1264814" y="3264738"/>
            <a:ext cx="4051109" cy="523220"/>
          </a:xfrm>
          <a:prstGeom prst="rect">
            <a:avLst/>
          </a:prstGeom>
          <a:noFill/>
        </p:spPr>
        <p:txBody>
          <a:bodyPr wrap="none" rtlCol="0">
            <a:spAutoFit/>
          </a:bodyPr>
          <a:lstStyle/>
          <a:p>
            <a:pPr algn="ctr"/>
            <a:r>
              <a:rPr kumimoji="1" lang="ja-JP" altLang="en-US" sz="2800" dirty="0" smtClean="0">
                <a:solidFill>
                  <a:srgbClr val="3333FF"/>
                </a:solidFill>
              </a:rPr>
              <a:t>構文</a:t>
            </a:r>
            <a:r>
              <a:rPr kumimoji="1" lang="ja-JP" altLang="en-US" sz="2800" dirty="0" smtClean="0"/>
              <a:t>と</a:t>
            </a:r>
            <a:r>
              <a:rPr kumimoji="1" lang="ja-JP" altLang="en-US" sz="2800" dirty="0" smtClean="0">
                <a:solidFill>
                  <a:srgbClr val="3333FF"/>
                </a:solidFill>
              </a:rPr>
              <a:t>品詞</a:t>
            </a:r>
            <a:r>
              <a:rPr kumimoji="1" lang="ja-JP" altLang="en-US" sz="2800" dirty="0" smtClean="0"/>
              <a:t>の理解が必須</a:t>
            </a:r>
            <a:endParaRPr kumimoji="1" lang="ja-JP" altLang="en-US" sz="2800" dirty="0"/>
          </a:p>
        </p:txBody>
      </p:sp>
      <p:sp>
        <p:nvSpPr>
          <p:cNvPr id="6" name="テキスト ボックス 5"/>
          <p:cNvSpPr txBox="1"/>
          <p:nvPr/>
        </p:nvSpPr>
        <p:spPr>
          <a:xfrm>
            <a:off x="4932040" y="5596204"/>
            <a:ext cx="2698175" cy="523220"/>
          </a:xfrm>
          <a:prstGeom prst="rect">
            <a:avLst/>
          </a:prstGeom>
          <a:noFill/>
        </p:spPr>
        <p:txBody>
          <a:bodyPr wrap="none" rtlCol="0">
            <a:spAutoFit/>
          </a:bodyPr>
          <a:lstStyle/>
          <a:p>
            <a:r>
              <a:rPr kumimoji="1" lang="ja-JP" altLang="en-US" sz="2800" dirty="0" smtClean="0"/>
              <a:t>英語は人の言葉</a:t>
            </a:r>
            <a:endParaRPr kumimoji="1" lang="ja-JP" altLang="en-US" sz="2800" dirty="0"/>
          </a:p>
        </p:txBody>
      </p:sp>
      <p:sp>
        <p:nvSpPr>
          <p:cNvPr id="3" name="テキスト ボックス 2"/>
          <p:cNvSpPr txBox="1"/>
          <p:nvPr/>
        </p:nvSpPr>
        <p:spPr>
          <a:xfrm>
            <a:off x="7368461" y="1073641"/>
            <a:ext cx="1593106" cy="646331"/>
          </a:xfrm>
          <a:prstGeom prst="rect">
            <a:avLst/>
          </a:prstGeom>
          <a:noFill/>
        </p:spPr>
        <p:txBody>
          <a:bodyPr wrap="square" rtlCol="0">
            <a:spAutoFit/>
          </a:bodyPr>
          <a:lstStyle/>
          <a:p>
            <a:r>
              <a:rPr lang="ja-JP" altLang="en-US" sz="3600" dirty="0" smtClean="0"/>
              <a:t>ハズ？</a:t>
            </a:r>
            <a:endParaRPr kumimoji="1" lang="ja-JP" altLang="en-US" sz="3600" dirty="0"/>
          </a:p>
        </p:txBody>
      </p:sp>
      <p:sp>
        <p:nvSpPr>
          <p:cNvPr id="7" name="テキスト ボックス 6"/>
          <p:cNvSpPr txBox="1"/>
          <p:nvPr/>
        </p:nvSpPr>
        <p:spPr>
          <a:xfrm>
            <a:off x="1264814" y="4203683"/>
            <a:ext cx="7782900" cy="523220"/>
          </a:xfrm>
          <a:prstGeom prst="rect">
            <a:avLst/>
          </a:prstGeom>
          <a:noFill/>
        </p:spPr>
        <p:txBody>
          <a:bodyPr wrap="none" rtlCol="0">
            <a:spAutoFit/>
          </a:bodyPr>
          <a:lstStyle/>
          <a:p>
            <a:r>
              <a:rPr kumimoji="1" lang="ja-JP" altLang="en-US" sz="2800" dirty="0" smtClean="0"/>
              <a:t>中学・高校で，それがどれだけ教えられているか？</a:t>
            </a:r>
            <a:endParaRPr kumimoji="1" lang="ja-JP" altLang="en-US" sz="2800" dirty="0"/>
          </a:p>
        </p:txBody>
      </p:sp>
    </p:spTree>
    <p:custDataLst>
      <p:tags r:id="rId1"/>
    </p:custDataLst>
    <p:extLst>
      <p:ext uri="{BB962C8B-B14F-4D97-AF65-F5344CB8AC3E}">
        <p14:creationId xmlns:p14="http://schemas.microsoft.com/office/powerpoint/2010/main" val="2986718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3"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28977" t="17375" r="21424" b="35568"/>
          <a:stretch/>
        </p:blipFill>
        <p:spPr bwMode="auto">
          <a:xfrm>
            <a:off x="-27783" y="1385149"/>
            <a:ext cx="9143404" cy="5472853"/>
          </a:xfrm>
          <a:prstGeom prst="rect">
            <a:avLst/>
          </a:prstGeom>
          <a:noFill/>
          <a:ln w="38100">
            <a:noFill/>
            <a:miter lim="800000"/>
            <a:headEnd/>
            <a:tailEnd/>
          </a:ln>
          <a:extLst>
            <a:ext uri="{909E8E84-426E-40DD-AFC4-6F175D3DCCD1}">
              <a14:hiddenFill xmlns:a14="http://schemas.microsoft.com/office/drawing/2010/main">
                <a:solidFill>
                  <a:schemeClr val="accent1"/>
                </a:solidFill>
              </a14:hiddenFill>
            </a:ext>
          </a:extLst>
        </p:spPr>
      </p:pic>
      <p:sp>
        <p:nvSpPr>
          <p:cNvPr id="4" name="テキスト ボックス 3"/>
          <p:cNvSpPr txBox="1"/>
          <p:nvPr/>
        </p:nvSpPr>
        <p:spPr>
          <a:xfrm>
            <a:off x="6804248" y="3191684"/>
            <a:ext cx="1420582" cy="584775"/>
          </a:xfrm>
          <a:prstGeom prst="rect">
            <a:avLst/>
          </a:prstGeom>
          <a:noFill/>
        </p:spPr>
        <p:txBody>
          <a:bodyPr wrap="none" rtlCol="0">
            <a:spAutoFit/>
          </a:bodyPr>
          <a:lstStyle/>
          <a:p>
            <a:r>
              <a:rPr lang="ja-JP" altLang="en-US" sz="3200" dirty="0" smtClean="0">
                <a:solidFill>
                  <a:srgbClr val="00FF00"/>
                </a:solidFill>
                <a:effectLst>
                  <a:outerShdw blurRad="38100" dist="38100" dir="2700000" algn="tl">
                    <a:srgbClr val="000000">
                      <a:alpha val="43137"/>
                    </a:srgbClr>
                  </a:outerShdw>
                </a:effectLst>
              </a:rPr>
              <a:t>日本語</a:t>
            </a:r>
            <a:endParaRPr lang="ja-JP" altLang="en-US" sz="3200" dirty="0">
              <a:solidFill>
                <a:srgbClr val="00FF00"/>
              </a:solidFill>
              <a:effectLst>
                <a:outerShdw blurRad="38100" dist="38100" dir="2700000" algn="tl">
                  <a:srgbClr val="000000">
                    <a:alpha val="43137"/>
                  </a:srgbClr>
                </a:outerShdw>
              </a:effectLst>
            </a:endParaRPr>
          </a:p>
        </p:txBody>
      </p:sp>
      <p:sp>
        <p:nvSpPr>
          <p:cNvPr id="5" name="テキスト ボックス 4"/>
          <p:cNvSpPr txBox="1"/>
          <p:nvPr/>
        </p:nvSpPr>
        <p:spPr>
          <a:xfrm>
            <a:off x="-109017" y="2204864"/>
            <a:ext cx="1008609" cy="584775"/>
          </a:xfrm>
          <a:prstGeom prst="rect">
            <a:avLst/>
          </a:prstGeom>
          <a:noFill/>
        </p:spPr>
        <p:txBody>
          <a:bodyPr wrap="none" rtlCol="0">
            <a:spAutoFit/>
          </a:bodyPr>
          <a:lstStyle/>
          <a:p>
            <a:r>
              <a:rPr lang="ja-JP" altLang="en-US" sz="3200" dirty="0" smtClean="0">
                <a:solidFill>
                  <a:srgbClr val="FF00FF"/>
                </a:solidFill>
                <a:effectLst>
                  <a:outerShdw blurRad="38100" dist="38100" dir="2700000" algn="tl">
                    <a:srgbClr val="000000">
                      <a:alpha val="43137"/>
                    </a:srgbClr>
                  </a:outerShdw>
                </a:effectLst>
              </a:rPr>
              <a:t>英語</a:t>
            </a:r>
            <a:endParaRPr lang="ja-JP" altLang="en-US" sz="3200" dirty="0">
              <a:solidFill>
                <a:srgbClr val="FF00FF"/>
              </a:solidFill>
              <a:effectLst>
                <a:outerShdw blurRad="38100" dist="38100" dir="2700000" algn="tl">
                  <a:srgbClr val="000000">
                    <a:alpha val="43137"/>
                  </a:srgbClr>
                </a:outerShdw>
              </a:effectLst>
            </a:endParaRPr>
          </a:p>
        </p:txBody>
      </p:sp>
      <p:sp>
        <p:nvSpPr>
          <p:cNvPr id="8" name="テキスト ボックス 7"/>
          <p:cNvSpPr txBox="1"/>
          <p:nvPr/>
        </p:nvSpPr>
        <p:spPr>
          <a:xfrm>
            <a:off x="2685983" y="4765397"/>
            <a:ext cx="1422184" cy="830997"/>
          </a:xfrm>
          <a:prstGeom prst="rect">
            <a:avLst/>
          </a:prstGeom>
          <a:noFill/>
        </p:spPr>
        <p:txBody>
          <a:bodyPr wrap="none" rtlCol="0">
            <a:spAutoFit/>
          </a:bodyPr>
          <a:lstStyle/>
          <a:p>
            <a:r>
              <a:rPr lang="ja-JP" altLang="en-US" sz="2400" dirty="0" smtClean="0">
                <a:solidFill>
                  <a:srgbClr val="FF0000"/>
                </a:solidFill>
              </a:rPr>
              <a:t>現生人類</a:t>
            </a:r>
            <a:endParaRPr lang="en-US" altLang="ja-JP" sz="2400" dirty="0" smtClean="0">
              <a:solidFill>
                <a:srgbClr val="FF0000"/>
              </a:solidFill>
            </a:endParaRPr>
          </a:p>
          <a:p>
            <a:r>
              <a:rPr lang="ja-JP" altLang="en-US" sz="2400" dirty="0">
                <a:solidFill>
                  <a:srgbClr val="FF0000"/>
                </a:solidFill>
              </a:rPr>
              <a:t>発祥の地</a:t>
            </a:r>
          </a:p>
        </p:txBody>
      </p:sp>
      <p:sp>
        <p:nvSpPr>
          <p:cNvPr id="7" name="円/楕円 6"/>
          <p:cNvSpPr/>
          <p:nvPr/>
        </p:nvSpPr>
        <p:spPr>
          <a:xfrm rot="20700000">
            <a:off x="2250900" y="4866337"/>
            <a:ext cx="288032" cy="54470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18" name="直線コネクタ 17"/>
          <p:cNvCxnSpPr/>
          <p:nvPr/>
        </p:nvCxnSpPr>
        <p:spPr>
          <a:xfrm flipV="1">
            <a:off x="2394916" y="3777281"/>
            <a:ext cx="1024957" cy="121075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V="1">
            <a:off x="3419874" y="3559128"/>
            <a:ext cx="2980927" cy="217331"/>
          </a:xfrm>
          <a:prstGeom prst="straightConnector1">
            <a:avLst/>
          </a:prstGeom>
          <a:ln w="50800">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flipV="1">
            <a:off x="971600" y="2713703"/>
            <a:ext cx="2448273" cy="1063578"/>
          </a:xfrm>
          <a:prstGeom prst="straightConnector1">
            <a:avLst/>
          </a:prstGeom>
          <a:ln w="50800">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186258" y="105749"/>
            <a:ext cx="8778230" cy="523220"/>
          </a:xfrm>
          <a:prstGeom prst="rect">
            <a:avLst/>
          </a:prstGeom>
          <a:noFill/>
        </p:spPr>
        <p:txBody>
          <a:bodyPr wrap="square" rtlCol="0">
            <a:spAutoFit/>
          </a:bodyPr>
          <a:lstStyle/>
          <a:p>
            <a:r>
              <a:rPr lang="ja-JP" altLang="en-US" sz="2800" dirty="0" smtClean="0">
                <a:solidFill>
                  <a:srgbClr val="FF00FF"/>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イギリス</a:t>
            </a:r>
            <a:r>
              <a:rPr lang="ja-JP" altLang="en-US" sz="2800" dirty="0" smtClean="0">
                <a:solidFill>
                  <a:prstClr val="black"/>
                </a:solidFill>
                <a:latin typeface="ＭＳ ゴシック" panose="020B0609070205080204" pitchFamily="49" charset="-128"/>
                <a:ea typeface="ＭＳ ゴシック" panose="020B0609070205080204" pitchFamily="49" charset="-128"/>
              </a:rPr>
              <a:t>と</a:t>
            </a:r>
            <a:r>
              <a:rPr lang="ja-JP" altLang="en-US" sz="2800" dirty="0" smtClean="0">
                <a:solidFill>
                  <a:srgbClr val="00FF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日本</a:t>
            </a:r>
            <a:r>
              <a:rPr lang="ja-JP" altLang="en-US" sz="2800" dirty="0" smtClean="0">
                <a:solidFill>
                  <a:prstClr val="black"/>
                </a:solidFill>
                <a:latin typeface="ＭＳ ゴシック" panose="020B0609070205080204" pitchFamily="49" charset="-128"/>
                <a:ea typeface="ＭＳ ゴシック" panose="020B0609070205080204" pitchFamily="49" charset="-128"/>
              </a:rPr>
              <a:t>  の「地理的へだたり」は，すなわち</a:t>
            </a:r>
            <a:endParaRPr lang="en-US" altLang="ja-JP" sz="2800" dirty="0" smtClean="0">
              <a:solidFill>
                <a:prstClr val="black"/>
              </a:solidFill>
              <a:latin typeface="ＭＳ ゴシック" panose="020B0609070205080204" pitchFamily="49" charset="-128"/>
              <a:ea typeface="ＭＳ ゴシック" panose="020B0609070205080204" pitchFamily="49" charset="-128"/>
            </a:endParaRPr>
          </a:p>
        </p:txBody>
      </p:sp>
      <p:sp>
        <p:nvSpPr>
          <p:cNvPr id="28" name="テキスト ボックス 27"/>
          <p:cNvSpPr txBox="1"/>
          <p:nvPr/>
        </p:nvSpPr>
        <p:spPr>
          <a:xfrm>
            <a:off x="191454" y="598181"/>
            <a:ext cx="7980946" cy="523220"/>
          </a:xfrm>
          <a:prstGeom prst="rect">
            <a:avLst/>
          </a:prstGeom>
          <a:noFill/>
        </p:spPr>
        <p:txBody>
          <a:bodyPr wrap="square" rtlCol="0">
            <a:spAutoFit/>
          </a:bodyPr>
          <a:lstStyle/>
          <a:p>
            <a:r>
              <a:rPr lang="ja-JP" altLang="en-US" sz="2800" dirty="0">
                <a:solidFill>
                  <a:srgbClr val="FF00FF"/>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英語</a:t>
            </a:r>
            <a:r>
              <a:rPr lang="ja-JP" altLang="en-US" sz="2800" dirty="0">
                <a:solidFill>
                  <a:prstClr val="black"/>
                </a:solidFill>
                <a:latin typeface="ＭＳ ゴシック" panose="020B0609070205080204" pitchFamily="49" charset="-128"/>
                <a:ea typeface="ＭＳ ゴシック" panose="020B0609070205080204" pitchFamily="49" charset="-128"/>
              </a:rPr>
              <a:t>   </a:t>
            </a:r>
            <a:r>
              <a:rPr lang="ja-JP" altLang="en-US" sz="2800" dirty="0" smtClean="0">
                <a:solidFill>
                  <a:prstClr val="black"/>
                </a:solidFill>
                <a:latin typeface="ＭＳ ゴシック" panose="020B0609070205080204" pitchFamily="49" charset="-128"/>
                <a:ea typeface="ＭＳ ゴシック" panose="020B0609070205080204" pitchFamily="49" charset="-128"/>
              </a:rPr>
              <a:t> と</a:t>
            </a:r>
            <a:r>
              <a:rPr lang="ja-JP" altLang="en-US" sz="2800" dirty="0" smtClean="0">
                <a:solidFill>
                  <a:srgbClr val="00FF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日本語</a:t>
            </a:r>
            <a:r>
              <a:rPr lang="ja-JP" altLang="en-US" sz="2800" dirty="0" smtClean="0">
                <a:solidFill>
                  <a:prstClr val="black"/>
                </a:solidFill>
                <a:latin typeface="ＭＳ ゴシック" panose="020B0609070205080204" pitchFamily="49" charset="-128"/>
                <a:ea typeface="ＭＳ ゴシック" panose="020B0609070205080204" pitchFamily="49" charset="-128"/>
              </a:rPr>
              <a:t>の「言語的へだたり」</a:t>
            </a:r>
            <a:endParaRPr lang="ja-JP" altLang="en-US" sz="2800" dirty="0">
              <a:solidFill>
                <a:prstClr val="black"/>
              </a:solidFill>
              <a:latin typeface="ＭＳ ゴシック" panose="020B0609070205080204" pitchFamily="49" charset="-128"/>
              <a:ea typeface="ＭＳ ゴシック" panose="020B0609070205080204" pitchFamily="49" charset="-128"/>
            </a:endParaRPr>
          </a:p>
        </p:txBody>
      </p:sp>
    </p:spTree>
    <p:custDataLst>
      <p:tags r:id="rId1"/>
    </p:custDataLst>
    <p:extLst>
      <p:ext uri="{BB962C8B-B14F-4D97-AF65-F5344CB8AC3E}">
        <p14:creationId xmlns:p14="http://schemas.microsoft.com/office/powerpoint/2010/main" val="90679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9462" y="143336"/>
            <a:ext cx="8507288" cy="1143000"/>
          </a:xfrm>
        </p:spPr>
        <p:txBody>
          <a:bodyPr>
            <a:normAutofit/>
          </a:bodyPr>
          <a:lstStyle/>
          <a:p>
            <a:r>
              <a:rPr lang="ja-JP" altLang="en-US" sz="4000" dirty="0" smtClean="0"/>
              <a:t>現在のゲルマン語派の</a:t>
            </a:r>
            <a:r>
              <a:rPr lang="en-US" altLang="ja-JP" sz="4000" dirty="0" smtClean="0">
                <a:latin typeface="Arial" pitchFamily="34" charset="0"/>
                <a:cs typeface="Arial" pitchFamily="34" charset="0"/>
              </a:rPr>
              <a:t>SO</a:t>
            </a:r>
            <a:r>
              <a:rPr lang="en-US" altLang="ja-JP" sz="4000" dirty="0" smtClean="0">
                <a:solidFill>
                  <a:srgbClr val="FFC000"/>
                </a:solidFill>
                <a:latin typeface="Arial" pitchFamily="34" charset="0"/>
                <a:cs typeface="Arial" pitchFamily="34" charset="0"/>
              </a:rPr>
              <a:t>V</a:t>
            </a:r>
            <a:r>
              <a:rPr lang="ja-JP" altLang="en-US" sz="4000" dirty="0" err="1" smtClean="0"/>
              <a:t>，</a:t>
            </a:r>
            <a:r>
              <a:rPr lang="en-US" altLang="ja-JP" sz="4000" dirty="0" smtClean="0">
                <a:latin typeface="Arial" pitchFamily="34" charset="0"/>
                <a:cs typeface="Arial" pitchFamily="34" charset="0"/>
              </a:rPr>
              <a:t>S</a:t>
            </a:r>
            <a:r>
              <a:rPr lang="en-US" altLang="ja-JP" sz="4000" dirty="0" smtClean="0">
                <a:solidFill>
                  <a:srgbClr val="FF0000"/>
                </a:solidFill>
                <a:latin typeface="Arial" pitchFamily="34" charset="0"/>
                <a:cs typeface="Arial" pitchFamily="34" charset="0"/>
              </a:rPr>
              <a:t>V</a:t>
            </a:r>
            <a:r>
              <a:rPr lang="en-US" altLang="ja-JP" sz="4000" dirty="0" smtClean="0">
                <a:latin typeface="Arial" pitchFamily="34" charset="0"/>
                <a:cs typeface="Arial" pitchFamily="34" charset="0"/>
              </a:rPr>
              <a:t>O</a:t>
            </a:r>
            <a:endParaRPr kumimoji="1" lang="ja-JP" altLang="en-US" sz="4000" dirty="0">
              <a:latin typeface="Arial" pitchFamily="34" charset="0"/>
              <a:cs typeface="Arial" pitchFamily="34" charset="0"/>
            </a:endParaRPr>
          </a:p>
        </p:txBody>
      </p:sp>
      <p:sp>
        <p:nvSpPr>
          <p:cNvPr id="3" name="テキスト プレースホルダー 2"/>
          <p:cNvSpPr>
            <a:spLocks noGrp="1"/>
          </p:cNvSpPr>
          <p:nvPr>
            <p:ph type="body" idx="1"/>
          </p:nvPr>
        </p:nvSpPr>
        <p:spPr>
          <a:xfrm>
            <a:off x="437250" y="1450144"/>
            <a:ext cx="8706750" cy="5085184"/>
          </a:xfrm>
        </p:spPr>
        <p:txBody>
          <a:bodyPr>
            <a:normAutofit/>
          </a:bodyPr>
          <a:lstStyle/>
          <a:p>
            <a:pPr marL="0" indent="0">
              <a:buNone/>
            </a:pPr>
            <a:r>
              <a:rPr lang="ja-JP" altLang="en-US" sz="2800" dirty="0" smtClean="0"/>
              <a:t>● 北ゲルマン語群</a:t>
            </a:r>
            <a:endParaRPr lang="en-US" altLang="ja-JP" sz="2800" dirty="0" smtClean="0"/>
          </a:p>
          <a:p>
            <a:pPr marL="0" indent="0">
              <a:buNone/>
            </a:pPr>
            <a:r>
              <a:rPr kumimoji="1" lang="ja-JP" altLang="en-US" sz="2800" dirty="0" smtClean="0"/>
              <a:t>　　スウェーデン語，アイスランド語</a:t>
            </a:r>
            <a:r>
              <a:rPr lang="ja-JP" altLang="en-US" sz="2800" dirty="0" smtClean="0"/>
              <a:t>： </a:t>
            </a:r>
            <a:r>
              <a:rPr kumimoji="1" lang="ja-JP" altLang="en-US" sz="2800" dirty="0" smtClean="0"/>
              <a:t>　</a:t>
            </a:r>
            <a:r>
              <a:rPr kumimoji="1" lang="en-US" altLang="ja-JP" sz="2800" dirty="0" smtClean="0">
                <a:latin typeface="Arial" pitchFamily="34" charset="0"/>
                <a:cs typeface="Arial" pitchFamily="34" charset="0"/>
              </a:rPr>
              <a:t>S</a:t>
            </a:r>
            <a:r>
              <a:rPr kumimoji="1" lang="en-US" altLang="ja-JP" sz="2800" dirty="0" smtClean="0">
                <a:solidFill>
                  <a:srgbClr val="FF0000"/>
                </a:solidFill>
                <a:latin typeface="Arial" pitchFamily="34" charset="0"/>
                <a:cs typeface="Arial" pitchFamily="34" charset="0"/>
              </a:rPr>
              <a:t>V</a:t>
            </a:r>
            <a:r>
              <a:rPr kumimoji="1" lang="en-US" altLang="ja-JP" sz="2800" dirty="0" smtClean="0">
                <a:latin typeface="Arial" pitchFamily="34" charset="0"/>
                <a:cs typeface="Arial" pitchFamily="34" charset="0"/>
              </a:rPr>
              <a:t>O</a:t>
            </a:r>
            <a:r>
              <a:rPr kumimoji="1" lang="ja-JP" altLang="en-US" sz="2800" dirty="0" smtClean="0"/>
              <a:t>型</a:t>
            </a:r>
            <a:r>
              <a:rPr kumimoji="1" lang="ja-JP" altLang="en-US" sz="2800" dirty="0" smtClean="0">
                <a:solidFill>
                  <a:srgbClr val="FF0000"/>
                </a:solidFill>
              </a:rPr>
              <a:t> </a:t>
            </a:r>
            <a:r>
              <a:rPr kumimoji="1" lang="en-US" altLang="ja-JP" sz="2800" dirty="0" smtClean="0">
                <a:solidFill>
                  <a:srgbClr val="3333FF"/>
                </a:solidFill>
                <a:latin typeface="Arial" pitchFamily="34" charset="0"/>
                <a:cs typeface="Arial" pitchFamily="34" charset="0"/>
              </a:rPr>
              <a:t>V2</a:t>
            </a:r>
            <a:r>
              <a:rPr kumimoji="1" lang="ja-JP" altLang="en-US" sz="2800" dirty="0" smtClean="0">
                <a:solidFill>
                  <a:srgbClr val="3333FF"/>
                </a:solidFill>
              </a:rPr>
              <a:t>語順</a:t>
            </a:r>
            <a:endParaRPr kumimoji="1" lang="en-US" altLang="ja-JP" sz="2800" dirty="0" smtClean="0">
              <a:solidFill>
                <a:srgbClr val="3333FF"/>
              </a:solidFill>
            </a:endParaRPr>
          </a:p>
          <a:p>
            <a:pPr marL="0" indent="0">
              <a:buNone/>
            </a:pPr>
            <a:endParaRPr kumimoji="1" lang="en-US" altLang="ja-JP" sz="1900" dirty="0" smtClean="0">
              <a:solidFill>
                <a:srgbClr val="3333FF"/>
              </a:solidFill>
            </a:endParaRPr>
          </a:p>
          <a:p>
            <a:pPr marL="0" indent="0">
              <a:buNone/>
            </a:pPr>
            <a:endParaRPr kumimoji="1" lang="en-US" altLang="ja-JP" sz="1900" dirty="0" smtClean="0">
              <a:solidFill>
                <a:srgbClr val="3333FF"/>
              </a:solidFill>
            </a:endParaRPr>
          </a:p>
          <a:p>
            <a:pPr marL="0" indent="0">
              <a:buNone/>
            </a:pPr>
            <a:r>
              <a:rPr lang="ja-JP" altLang="en-US" sz="2800" dirty="0" smtClean="0"/>
              <a:t>● 西ゲルマン語群</a:t>
            </a:r>
            <a:endParaRPr lang="en-US" altLang="ja-JP" sz="2800" dirty="0" smtClean="0"/>
          </a:p>
          <a:p>
            <a:pPr marL="0" indent="0">
              <a:buNone/>
            </a:pPr>
            <a:r>
              <a:rPr lang="ja-JP" altLang="en-US" sz="2800" dirty="0"/>
              <a:t>　</a:t>
            </a:r>
            <a:r>
              <a:rPr lang="ja-JP" altLang="en-US" sz="2800" dirty="0" smtClean="0"/>
              <a:t>　</a:t>
            </a:r>
            <a:r>
              <a:rPr kumimoji="1" lang="ja-JP" altLang="en-US" sz="2800" dirty="0" smtClean="0"/>
              <a:t>ドイツ語，オランダ語</a:t>
            </a:r>
            <a:r>
              <a:rPr lang="ja-JP" altLang="en-US" sz="2800" dirty="0"/>
              <a:t>：</a:t>
            </a:r>
            <a:r>
              <a:rPr lang="ja-JP" altLang="en-US" sz="2800" dirty="0" smtClean="0"/>
              <a:t>      </a:t>
            </a:r>
            <a:r>
              <a:rPr kumimoji="1" lang="ja-JP" altLang="en-US" sz="2800" dirty="0" smtClean="0"/>
              <a:t>　</a:t>
            </a:r>
            <a:r>
              <a:rPr kumimoji="1" lang="en-US" altLang="ja-JP" sz="2800" dirty="0" smtClean="0">
                <a:latin typeface="Arial" pitchFamily="34" charset="0"/>
                <a:cs typeface="Arial" pitchFamily="34" charset="0"/>
              </a:rPr>
              <a:t>SO</a:t>
            </a:r>
            <a:r>
              <a:rPr kumimoji="1" lang="en-US" altLang="ja-JP" sz="2800" dirty="0" smtClean="0">
                <a:solidFill>
                  <a:srgbClr val="FFC000"/>
                </a:solidFill>
                <a:latin typeface="Arial" pitchFamily="34" charset="0"/>
                <a:cs typeface="Arial" pitchFamily="34" charset="0"/>
              </a:rPr>
              <a:t>V</a:t>
            </a:r>
            <a:r>
              <a:rPr kumimoji="1" lang="ja-JP" altLang="en-US" sz="2800" dirty="0" smtClean="0"/>
              <a:t>型</a:t>
            </a:r>
            <a:r>
              <a:rPr kumimoji="1" lang="ja-JP" altLang="en-US" sz="2800" dirty="0" smtClean="0">
                <a:solidFill>
                  <a:srgbClr val="00CC66"/>
                </a:solidFill>
              </a:rPr>
              <a:t> </a:t>
            </a:r>
            <a:r>
              <a:rPr kumimoji="1" lang="en-US" altLang="ja-JP" sz="2800" dirty="0" smtClean="0">
                <a:solidFill>
                  <a:srgbClr val="3333FF"/>
                </a:solidFill>
                <a:latin typeface="Arial" pitchFamily="34" charset="0"/>
                <a:cs typeface="Arial" pitchFamily="34" charset="0"/>
              </a:rPr>
              <a:t>V2</a:t>
            </a:r>
            <a:r>
              <a:rPr kumimoji="1" lang="ja-JP" altLang="en-US" sz="2800" dirty="0" smtClean="0">
                <a:solidFill>
                  <a:srgbClr val="3333FF"/>
                </a:solidFill>
              </a:rPr>
              <a:t>語順</a:t>
            </a:r>
            <a:r>
              <a:rPr kumimoji="1" lang="ja-JP" altLang="en-US" sz="2800" dirty="0" smtClean="0"/>
              <a:t>（枠構造）</a:t>
            </a:r>
            <a:endParaRPr kumimoji="1" lang="en-US" altLang="ja-JP" sz="2800" dirty="0" smtClean="0"/>
          </a:p>
          <a:p>
            <a:pPr marL="0" indent="0">
              <a:buNone/>
            </a:pPr>
            <a:endParaRPr kumimoji="1" lang="en-US" altLang="ja-JP" sz="1300" dirty="0" smtClean="0"/>
          </a:p>
          <a:p>
            <a:pPr marL="0" indent="0">
              <a:buNone/>
            </a:pPr>
            <a:endParaRPr lang="en-US" altLang="ja-JP" sz="900" dirty="0"/>
          </a:p>
          <a:p>
            <a:pPr marL="0" indent="0">
              <a:buNone/>
            </a:pPr>
            <a:r>
              <a:rPr lang="ja-JP" altLang="en-US" dirty="0"/>
              <a:t>　</a:t>
            </a:r>
            <a:r>
              <a:rPr lang="ja-JP" altLang="en-US" dirty="0" smtClean="0"/>
              <a:t>　</a:t>
            </a:r>
            <a:r>
              <a:rPr kumimoji="1" lang="ja-JP" altLang="en-US" dirty="0" smtClean="0">
                <a:effectLst>
                  <a:outerShdw blurRad="38100" dist="38100" dir="2700000" algn="tl">
                    <a:srgbClr val="000000">
                      <a:alpha val="43137"/>
                    </a:srgbClr>
                  </a:outerShdw>
                </a:effectLst>
              </a:rPr>
              <a:t>現代英語</a:t>
            </a:r>
            <a:r>
              <a:rPr lang="ja-JP" altLang="en-US" dirty="0"/>
              <a:t>： </a:t>
            </a:r>
            <a:r>
              <a:rPr kumimoji="1" lang="ja-JP" altLang="en-US" dirty="0" smtClean="0"/>
              <a:t>　</a:t>
            </a:r>
            <a:endParaRPr kumimoji="1" lang="ja-JP" altLang="en-US" dirty="0">
              <a:solidFill>
                <a:srgbClr val="FF0000"/>
              </a:solidFill>
            </a:endParaRPr>
          </a:p>
        </p:txBody>
      </p:sp>
      <p:sp>
        <p:nvSpPr>
          <p:cNvPr id="4" name="テキスト ボックス 3"/>
          <p:cNvSpPr txBox="1"/>
          <p:nvPr/>
        </p:nvSpPr>
        <p:spPr>
          <a:xfrm>
            <a:off x="4900400" y="4644425"/>
            <a:ext cx="2335896" cy="584775"/>
          </a:xfrm>
          <a:prstGeom prst="rect">
            <a:avLst/>
          </a:prstGeom>
          <a:noFill/>
        </p:spPr>
        <p:txBody>
          <a:bodyPr wrap="none" rtlCol="0">
            <a:spAutoFit/>
          </a:bodyPr>
          <a:lstStyle/>
          <a:p>
            <a:pPr lvl="0">
              <a:spcBef>
                <a:spcPct val="20000"/>
              </a:spcBef>
            </a:pPr>
            <a:r>
              <a:rPr lang="ja-JP" altLang="en-US" sz="3200" dirty="0">
                <a:solidFill>
                  <a:prstClr val="black"/>
                </a:solidFill>
              </a:rPr>
              <a:t>単純な </a:t>
            </a:r>
            <a:r>
              <a:rPr lang="en-US" altLang="ja-JP" sz="3200" dirty="0" smtClean="0">
                <a:latin typeface="Arial" pitchFamily="34" charset="0"/>
                <a:cs typeface="Arial" pitchFamily="34" charset="0"/>
              </a:rPr>
              <a:t>S</a:t>
            </a:r>
            <a:r>
              <a:rPr lang="en-US" altLang="ja-JP" sz="3200" dirty="0" smtClean="0">
                <a:solidFill>
                  <a:srgbClr val="FF0000"/>
                </a:solidFill>
                <a:latin typeface="Arial" pitchFamily="34" charset="0"/>
                <a:cs typeface="Arial" pitchFamily="34" charset="0"/>
              </a:rPr>
              <a:t>V</a:t>
            </a:r>
            <a:r>
              <a:rPr lang="en-US" altLang="ja-JP" sz="3200" dirty="0" smtClean="0">
                <a:latin typeface="Arial" pitchFamily="34" charset="0"/>
                <a:cs typeface="Arial" pitchFamily="34" charset="0"/>
              </a:rPr>
              <a:t>O</a:t>
            </a:r>
            <a:endParaRPr lang="ja-JP" altLang="en-US" sz="3200" dirty="0">
              <a:latin typeface="Arial" pitchFamily="34" charset="0"/>
              <a:cs typeface="Arial" pitchFamily="34" charset="0"/>
            </a:endParaRPr>
          </a:p>
        </p:txBody>
      </p:sp>
      <p:sp>
        <p:nvSpPr>
          <p:cNvPr id="6" name="テキスト ボックス 5"/>
          <p:cNvSpPr txBox="1"/>
          <p:nvPr/>
        </p:nvSpPr>
        <p:spPr>
          <a:xfrm>
            <a:off x="4355976" y="5157192"/>
            <a:ext cx="4600940" cy="954107"/>
          </a:xfrm>
          <a:prstGeom prst="rect">
            <a:avLst/>
          </a:prstGeom>
          <a:noFill/>
        </p:spPr>
        <p:txBody>
          <a:bodyPr wrap="none" rtlCol="0">
            <a:spAutoFit/>
          </a:bodyPr>
          <a:lstStyle/>
          <a:p>
            <a:pPr algn="ctr"/>
            <a:r>
              <a:rPr kumimoji="1" lang="ja-JP" altLang="en-US" sz="2800" dirty="0" smtClean="0"/>
              <a:t>↑</a:t>
            </a:r>
            <a:endParaRPr kumimoji="1" lang="en-US" altLang="ja-JP" sz="2800" dirty="0" smtClean="0"/>
          </a:p>
          <a:p>
            <a:r>
              <a:rPr kumimoji="1" lang="ja-JP" altLang="en-US" sz="2800" dirty="0" smtClean="0"/>
              <a:t>歴史的に大規模な</a:t>
            </a:r>
            <a:r>
              <a:rPr kumimoji="1" lang="ja-JP" altLang="en-US" sz="2800" dirty="0" smtClean="0">
                <a:solidFill>
                  <a:srgbClr val="FF0000"/>
                </a:solidFill>
              </a:rPr>
              <a:t>他動詞化</a:t>
            </a:r>
            <a:endParaRPr kumimoji="1" lang="ja-JP" altLang="en-US" sz="2800" dirty="0">
              <a:solidFill>
                <a:srgbClr val="FF0000"/>
              </a:solidFill>
            </a:endParaRPr>
          </a:p>
        </p:txBody>
      </p:sp>
    </p:spTree>
    <p:custDataLst>
      <p:tags r:id="rId1"/>
    </p:custDataLst>
    <p:extLst>
      <p:ext uri="{BB962C8B-B14F-4D97-AF65-F5344CB8AC3E}">
        <p14:creationId xmlns:p14="http://schemas.microsoft.com/office/powerpoint/2010/main" val="195794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58699" y="2061094"/>
            <a:ext cx="9036495" cy="1692771"/>
          </a:xfrm>
          <a:prstGeom prst="rect">
            <a:avLst/>
          </a:prstGeom>
          <a:noFill/>
        </p:spPr>
        <p:txBody>
          <a:bodyPr wrap="square" rtlCol="0">
            <a:spAutoFit/>
          </a:bodyPr>
          <a:lstStyle/>
          <a:p>
            <a:r>
              <a:rPr kumimoji="1" lang="ja-JP" altLang="en-US" sz="3600" dirty="0" smtClean="0"/>
              <a:t>格</a:t>
            </a:r>
            <a:r>
              <a:rPr lang="ja-JP" altLang="en-US" sz="3600" dirty="0" smtClean="0"/>
              <a:t>（</a:t>
            </a:r>
            <a:r>
              <a:rPr lang="ja-JP" altLang="en-US" sz="3600" dirty="0" smtClean="0">
                <a:solidFill>
                  <a:schemeClr val="tx1">
                    <a:lumMod val="50000"/>
                    <a:lumOff val="50000"/>
                  </a:schemeClr>
                </a:solidFill>
              </a:rPr>
              <a:t>与格，対格など</a:t>
            </a:r>
            <a:r>
              <a:rPr lang="ja-JP" altLang="en-US" sz="3600" dirty="0" smtClean="0"/>
              <a:t>）</a:t>
            </a:r>
            <a:r>
              <a:rPr kumimoji="1" lang="ja-JP" altLang="en-US" sz="3600" dirty="0" smtClean="0"/>
              <a:t>の意味を表すために</a:t>
            </a:r>
            <a:endParaRPr kumimoji="1" lang="en-US" altLang="ja-JP" sz="3600" dirty="0" smtClean="0"/>
          </a:p>
          <a:p>
            <a:r>
              <a:rPr lang="ja-JP" altLang="en-US" sz="3600" b="1" dirty="0" smtClean="0">
                <a:solidFill>
                  <a:srgbClr val="FF00FF"/>
                </a:solidFill>
              </a:rPr>
              <a:t>　</a:t>
            </a:r>
            <a:r>
              <a:rPr lang="ja-JP" altLang="en-US" sz="3200" dirty="0" smtClean="0"/>
              <a:t>・ 　　     に頼るようになった （英語は語順の言葉）</a:t>
            </a:r>
            <a:endParaRPr lang="en-US" altLang="ja-JP" sz="3200" dirty="0"/>
          </a:p>
          <a:p>
            <a:r>
              <a:rPr lang="ja-JP" altLang="en-US" sz="3200" dirty="0" smtClean="0"/>
              <a:t>　・                    を多用するようになった</a:t>
            </a:r>
            <a:endParaRPr lang="en-US" altLang="ja-JP" sz="3200" dirty="0"/>
          </a:p>
        </p:txBody>
      </p:sp>
      <p:sp>
        <p:nvSpPr>
          <p:cNvPr id="5" name="テキスト ボックス 4"/>
          <p:cNvSpPr txBox="1"/>
          <p:nvPr/>
        </p:nvSpPr>
        <p:spPr>
          <a:xfrm>
            <a:off x="572491" y="4187229"/>
            <a:ext cx="8208912" cy="2139047"/>
          </a:xfrm>
          <a:prstGeom prst="rect">
            <a:avLst/>
          </a:prstGeom>
          <a:noFill/>
          <a:ln w="19050">
            <a:solidFill>
              <a:schemeClr val="tx1">
                <a:lumMod val="50000"/>
                <a:lumOff val="50000"/>
              </a:schemeClr>
            </a:solidFill>
            <a:prstDash val="solid"/>
          </a:ln>
        </p:spPr>
        <p:txBody>
          <a:bodyPr wrap="square" rtlCol="0">
            <a:spAutoFit/>
          </a:bodyPr>
          <a:lstStyle/>
          <a:p>
            <a:r>
              <a:rPr kumimoji="1" lang="en-US" altLang="ja-JP" sz="2400" dirty="0" smtClean="0"/>
              <a:t>				</a:t>
            </a:r>
            <a:r>
              <a:rPr lang="ja-JP" altLang="en-US" sz="2800" dirty="0" smtClean="0"/>
              <a:t>「彼に」</a:t>
            </a:r>
            <a:r>
              <a:rPr lang="ja-JP" altLang="en-US" sz="2800" dirty="0" smtClean="0">
                <a:solidFill>
                  <a:schemeClr val="tx1">
                    <a:lumMod val="50000"/>
                    <a:lumOff val="50000"/>
                  </a:schemeClr>
                </a:solidFill>
              </a:rPr>
              <a:t>（与格）</a:t>
            </a:r>
            <a:r>
              <a:rPr lang="ja-JP" altLang="en-US" sz="2800" dirty="0" smtClean="0"/>
              <a:t>は</a:t>
            </a:r>
            <a:endParaRPr lang="en-US" altLang="ja-JP" sz="2800" dirty="0" smtClean="0"/>
          </a:p>
          <a:p>
            <a:endParaRPr kumimoji="1" lang="en-US" altLang="ja-JP" sz="1050" dirty="0" smtClean="0"/>
          </a:p>
          <a:p>
            <a:r>
              <a:rPr kumimoji="1" lang="en-US" altLang="ja-JP" sz="2800" dirty="0" smtClean="0"/>
              <a:t>I gave </a:t>
            </a:r>
            <a:r>
              <a:rPr kumimoji="1" lang="en-US" altLang="ja-JP" sz="2800" dirty="0" smtClean="0">
                <a:solidFill>
                  <a:srgbClr val="FF00FF"/>
                </a:solidFill>
              </a:rPr>
              <a:t>him</a:t>
            </a:r>
            <a:r>
              <a:rPr kumimoji="1" lang="en-US" altLang="ja-JP" sz="2800" dirty="0" smtClean="0"/>
              <a:t> a book.		</a:t>
            </a:r>
            <a:r>
              <a:rPr lang="ja-JP" altLang="en-US" sz="2800" dirty="0" smtClean="0"/>
              <a:t>第４文型では</a:t>
            </a:r>
            <a:r>
              <a:rPr lang="ja-JP" altLang="en-US" sz="2800" b="1" dirty="0" smtClean="0">
                <a:solidFill>
                  <a:srgbClr val="FF00FF"/>
                </a:solidFill>
              </a:rPr>
              <a:t>語順</a:t>
            </a:r>
            <a:r>
              <a:rPr lang="ja-JP" altLang="en-US" sz="2800" dirty="0" smtClean="0"/>
              <a:t>で</a:t>
            </a:r>
            <a:endParaRPr lang="en-US" altLang="ja-JP" sz="2800" dirty="0" smtClean="0"/>
          </a:p>
          <a:p>
            <a:r>
              <a:rPr lang="en-US" altLang="ja-JP" sz="2800" dirty="0"/>
              <a:t> </a:t>
            </a:r>
            <a:r>
              <a:rPr lang="en-US" altLang="ja-JP" sz="2800" dirty="0" smtClean="0"/>
              <a:t>          </a:t>
            </a:r>
            <a:r>
              <a:rPr lang="ja-JP" altLang="en-US" sz="2400" dirty="0" smtClean="0">
                <a:solidFill>
                  <a:schemeClr val="tx1">
                    <a:lumMod val="65000"/>
                    <a:lumOff val="35000"/>
                  </a:schemeClr>
                </a:solidFill>
              </a:rPr>
              <a:t>与格</a:t>
            </a:r>
            <a:r>
              <a:rPr lang="ja-JP" altLang="en-US" sz="2400" dirty="0" smtClean="0"/>
              <a:t>　  </a:t>
            </a:r>
            <a:r>
              <a:rPr lang="ja-JP" altLang="en-US" sz="2400" dirty="0" smtClean="0">
                <a:solidFill>
                  <a:schemeClr val="tx1">
                    <a:lumMod val="65000"/>
                    <a:lumOff val="35000"/>
                  </a:schemeClr>
                </a:solidFill>
              </a:rPr>
              <a:t>対格</a:t>
            </a:r>
            <a:endParaRPr lang="en-US" altLang="ja-JP" sz="2400" dirty="0" smtClean="0">
              <a:solidFill>
                <a:schemeClr val="tx1">
                  <a:lumMod val="65000"/>
                  <a:lumOff val="35000"/>
                </a:schemeClr>
              </a:solidFill>
            </a:endParaRPr>
          </a:p>
          <a:p>
            <a:endParaRPr lang="en-US" altLang="ja-JP" sz="1050" dirty="0"/>
          </a:p>
          <a:p>
            <a:r>
              <a:rPr kumimoji="1" lang="en-US" altLang="ja-JP" sz="2800" dirty="0" smtClean="0"/>
              <a:t>I gave a book </a:t>
            </a:r>
            <a:r>
              <a:rPr kumimoji="1" lang="en-US" altLang="ja-JP" sz="2800" dirty="0" smtClean="0">
                <a:solidFill>
                  <a:srgbClr val="FF0000"/>
                </a:solidFill>
              </a:rPr>
              <a:t>to him</a:t>
            </a:r>
            <a:r>
              <a:rPr kumimoji="1" lang="en-US" altLang="ja-JP" sz="2800" dirty="0" smtClean="0"/>
              <a:t>.	</a:t>
            </a:r>
            <a:r>
              <a:rPr lang="ja-JP" altLang="en-US" sz="2800" dirty="0" smtClean="0">
                <a:effectLst>
                  <a:outerShdw blurRad="38100" dist="38100" dir="2700000" algn="tl">
                    <a:srgbClr val="000000">
                      <a:alpha val="43137"/>
                    </a:srgbClr>
                  </a:outerShdw>
                </a:effectLst>
              </a:rPr>
              <a:t>前置詞句</a:t>
            </a:r>
            <a:r>
              <a:rPr lang="ja-JP" altLang="en-US" sz="2800" dirty="0" smtClean="0"/>
              <a:t> </a:t>
            </a:r>
            <a:r>
              <a:rPr lang="en-US" altLang="ja-JP" sz="2800" dirty="0" smtClean="0">
                <a:solidFill>
                  <a:srgbClr val="FF0000"/>
                </a:solidFill>
              </a:rPr>
              <a:t>to him </a:t>
            </a:r>
            <a:r>
              <a:rPr lang="ja-JP" altLang="en-US" sz="2800" dirty="0" smtClean="0"/>
              <a:t>でも表せる</a:t>
            </a:r>
            <a:endParaRPr lang="en-US" altLang="ja-JP" sz="2800" dirty="0"/>
          </a:p>
        </p:txBody>
      </p:sp>
      <p:sp>
        <p:nvSpPr>
          <p:cNvPr id="3" name="テキスト ボックス 2"/>
          <p:cNvSpPr txBox="1"/>
          <p:nvPr/>
        </p:nvSpPr>
        <p:spPr>
          <a:xfrm>
            <a:off x="439505" y="188640"/>
            <a:ext cx="5150769" cy="1077218"/>
          </a:xfrm>
          <a:prstGeom prst="rect">
            <a:avLst/>
          </a:prstGeom>
          <a:noFill/>
        </p:spPr>
        <p:txBody>
          <a:bodyPr wrap="none" rtlCol="0">
            <a:spAutoFit/>
          </a:bodyPr>
          <a:lstStyle/>
          <a:p>
            <a:r>
              <a:rPr lang="ja-JP" altLang="en-US" sz="3200" dirty="0" smtClean="0"/>
              <a:t>中英語（</a:t>
            </a:r>
            <a:r>
              <a:rPr lang="en-US" altLang="ja-JP" sz="3200" dirty="0" smtClean="0"/>
              <a:t>1100-1500</a:t>
            </a:r>
            <a:r>
              <a:rPr lang="ja-JP" altLang="en-US" sz="3200" dirty="0" smtClean="0"/>
              <a:t>）において</a:t>
            </a:r>
            <a:endParaRPr lang="en-US" altLang="ja-JP" sz="3200" dirty="0" smtClean="0"/>
          </a:p>
          <a:p>
            <a:r>
              <a:rPr lang="ja-JP" altLang="ja-JP" sz="3200" dirty="0" smtClean="0">
                <a:solidFill>
                  <a:srgbClr val="3333FF"/>
                </a:solidFill>
              </a:rPr>
              <a:t>名詞</a:t>
            </a:r>
            <a:r>
              <a:rPr lang="ja-JP" altLang="ja-JP" sz="3200" dirty="0">
                <a:solidFill>
                  <a:srgbClr val="3333FF"/>
                </a:solidFill>
              </a:rPr>
              <a:t>の</a:t>
            </a:r>
            <a:r>
              <a:rPr lang="ja-JP" altLang="en-US" sz="3200" dirty="0">
                <a:solidFill>
                  <a:srgbClr val="3333FF"/>
                </a:solidFill>
              </a:rPr>
              <a:t>語尾変化</a:t>
            </a:r>
            <a:r>
              <a:rPr lang="ja-JP" altLang="en-US" sz="3200" dirty="0">
                <a:solidFill>
                  <a:prstClr val="black"/>
                </a:solidFill>
              </a:rPr>
              <a:t>が</a:t>
            </a:r>
            <a:r>
              <a:rPr lang="ja-JP" altLang="ja-JP" sz="3200" dirty="0">
                <a:solidFill>
                  <a:prstClr val="black"/>
                </a:solidFill>
              </a:rPr>
              <a:t>ほぼ</a:t>
            </a:r>
            <a:r>
              <a:rPr lang="ja-JP" altLang="en-US" sz="3200" dirty="0">
                <a:solidFill>
                  <a:prstClr val="black"/>
                </a:solidFill>
              </a:rPr>
              <a:t>消滅</a:t>
            </a:r>
            <a:endParaRPr kumimoji="1" lang="ja-JP" altLang="en-US" sz="3200" dirty="0"/>
          </a:p>
        </p:txBody>
      </p:sp>
      <p:grpSp>
        <p:nvGrpSpPr>
          <p:cNvPr id="8" name="グループ化 7"/>
          <p:cNvGrpSpPr/>
          <p:nvPr/>
        </p:nvGrpSpPr>
        <p:grpSpPr>
          <a:xfrm>
            <a:off x="5995586" y="-171400"/>
            <a:ext cx="2364298" cy="2286000"/>
            <a:chOff x="6172362" y="1027239"/>
            <a:chExt cx="2364298" cy="1273492"/>
          </a:xfrm>
        </p:grpSpPr>
        <p:sp>
          <p:nvSpPr>
            <p:cNvPr id="6" name="爆発 1 5"/>
            <p:cNvSpPr/>
            <p:nvPr/>
          </p:nvSpPr>
          <p:spPr>
            <a:xfrm>
              <a:off x="6172362" y="1027239"/>
              <a:ext cx="2364298" cy="1273492"/>
            </a:xfrm>
            <a:prstGeom prst="irregularSeal1">
              <a:avLst/>
            </a:prstGeom>
            <a:pattFill prst="pct90">
              <a:fgClr>
                <a:srgbClr val="3333FF"/>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attFill prst="pct90">
                  <a:fgClr>
                    <a:srgbClr val="3333FF"/>
                  </a:fgClr>
                  <a:bgClr>
                    <a:schemeClr val="bg1"/>
                  </a:bgClr>
                </a:pattFill>
              </a:endParaRPr>
            </a:p>
          </p:txBody>
        </p:sp>
        <p:sp>
          <p:nvSpPr>
            <p:cNvPr id="7" name="テキスト ボックス 6"/>
            <p:cNvSpPr txBox="1"/>
            <p:nvPr/>
          </p:nvSpPr>
          <p:spPr>
            <a:xfrm>
              <a:off x="6717380" y="1388269"/>
              <a:ext cx="1415772" cy="715675"/>
            </a:xfrm>
            <a:prstGeom prst="rect">
              <a:avLst/>
            </a:prstGeom>
            <a:noFill/>
          </p:spPr>
          <p:txBody>
            <a:bodyPr wrap="none" rtlCol="0">
              <a:spAutoFit/>
            </a:bodyPr>
            <a:lstStyle/>
            <a:p>
              <a:r>
                <a:rPr kumimoji="1" lang="ja-JP" altLang="en-US" sz="3200" dirty="0" smtClean="0">
                  <a:solidFill>
                    <a:schemeClr val="bg1"/>
                  </a:solidFill>
                </a:rPr>
                <a:t>英語の</a:t>
              </a:r>
              <a:endParaRPr kumimoji="1" lang="en-US" altLang="ja-JP" sz="3200" dirty="0" smtClean="0">
                <a:solidFill>
                  <a:schemeClr val="bg1"/>
                </a:solidFill>
              </a:endParaRPr>
            </a:p>
            <a:p>
              <a:r>
                <a:rPr kumimoji="1" lang="ja-JP" altLang="en-US" sz="3200" dirty="0" smtClean="0">
                  <a:solidFill>
                    <a:schemeClr val="bg1"/>
                  </a:solidFill>
                </a:rPr>
                <a:t>簡素化</a:t>
              </a:r>
              <a:endParaRPr kumimoji="1" lang="ja-JP" altLang="en-US" sz="3200" dirty="0">
                <a:solidFill>
                  <a:schemeClr val="bg1"/>
                </a:solidFill>
              </a:endParaRPr>
            </a:p>
          </p:txBody>
        </p:sp>
      </p:grpSp>
      <p:sp>
        <p:nvSpPr>
          <p:cNvPr id="2" name="テキスト ボックス 1"/>
          <p:cNvSpPr txBox="1"/>
          <p:nvPr/>
        </p:nvSpPr>
        <p:spPr>
          <a:xfrm>
            <a:off x="770221" y="2697655"/>
            <a:ext cx="1005403" cy="584775"/>
          </a:xfrm>
          <a:prstGeom prst="rect">
            <a:avLst/>
          </a:prstGeom>
          <a:noFill/>
        </p:spPr>
        <p:txBody>
          <a:bodyPr wrap="none" rtlCol="0">
            <a:spAutoFit/>
          </a:bodyPr>
          <a:lstStyle/>
          <a:p>
            <a:r>
              <a:rPr lang="ja-JP" altLang="en-US" sz="3200" dirty="0">
                <a:solidFill>
                  <a:srgbClr val="FF00FF"/>
                </a:solidFill>
              </a:rPr>
              <a:t>語順</a:t>
            </a:r>
            <a:endParaRPr kumimoji="1" lang="ja-JP" altLang="en-US" sz="3200" dirty="0"/>
          </a:p>
        </p:txBody>
      </p:sp>
      <p:sp>
        <p:nvSpPr>
          <p:cNvPr id="9" name="テキスト ボックス 8"/>
          <p:cNvSpPr txBox="1"/>
          <p:nvPr/>
        </p:nvSpPr>
        <p:spPr>
          <a:xfrm>
            <a:off x="770221" y="3169090"/>
            <a:ext cx="1826141" cy="584775"/>
          </a:xfrm>
          <a:prstGeom prst="rect">
            <a:avLst/>
          </a:prstGeom>
          <a:noFill/>
        </p:spPr>
        <p:txBody>
          <a:bodyPr wrap="none" rtlCol="0">
            <a:spAutoFit/>
          </a:bodyPr>
          <a:lstStyle/>
          <a:p>
            <a:r>
              <a:rPr lang="ja-JP" altLang="en-US" sz="3200" dirty="0">
                <a:effectLst>
                  <a:outerShdw blurRad="38100" dist="38100" dir="2700000" algn="tl">
                    <a:srgbClr val="000000">
                      <a:alpha val="43137"/>
                    </a:srgbClr>
                  </a:outerShdw>
                </a:effectLst>
              </a:rPr>
              <a:t>前置詞句</a:t>
            </a:r>
            <a:endParaRPr kumimoji="1" lang="ja-JP" altLang="en-US" sz="3200" dirty="0">
              <a:effectLst>
                <a:outerShdw blurRad="38100" dist="38100" dir="2700000" algn="tl">
                  <a:srgbClr val="000000">
                    <a:alpha val="43137"/>
                  </a:srgbClr>
                </a:outerShdw>
              </a:effectLst>
            </a:endParaRPr>
          </a:p>
        </p:txBody>
      </p:sp>
      <p:sp>
        <p:nvSpPr>
          <p:cNvPr id="10" name="テキスト ボックス 9"/>
          <p:cNvSpPr txBox="1"/>
          <p:nvPr/>
        </p:nvSpPr>
        <p:spPr>
          <a:xfrm>
            <a:off x="1547664" y="1241997"/>
            <a:ext cx="3818674" cy="461665"/>
          </a:xfrm>
          <a:prstGeom prst="rect">
            <a:avLst/>
          </a:prstGeom>
          <a:noFill/>
        </p:spPr>
        <p:txBody>
          <a:bodyPr wrap="none" rtlCol="0">
            <a:spAutoFit/>
          </a:bodyPr>
          <a:lstStyle/>
          <a:p>
            <a:r>
              <a:rPr lang="ja-JP" altLang="en-US" sz="2400" dirty="0"/>
              <a:t>格</a:t>
            </a:r>
            <a:r>
              <a:rPr lang="ja-JP" altLang="en-US" sz="2400" dirty="0" smtClean="0"/>
              <a:t>変化は代名詞に残るのみ</a:t>
            </a:r>
            <a:endParaRPr kumimoji="1" lang="ja-JP" altLang="en-US" sz="2400" dirty="0"/>
          </a:p>
        </p:txBody>
      </p:sp>
    </p:spTree>
    <p:custDataLst>
      <p:tags r:id="rId1"/>
    </p:custDataLst>
    <p:extLst>
      <p:ext uri="{BB962C8B-B14F-4D97-AF65-F5344CB8AC3E}">
        <p14:creationId xmlns:p14="http://schemas.microsoft.com/office/powerpoint/2010/main" val="4183411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7" presetClass="emph" presetSubtype="0" fill="remove" grpId="0" nodeType="clickEffect">
                                  <p:stCondLst>
                                    <p:cond delay="0"/>
                                  </p:stCondLst>
                                  <p:childTnLst>
                                    <p:animClr clrSpc="rgb" dir="cw">
                                      <p:cBhvr override="childStyle">
                                        <p:cTn id="17" dur="250" autoRev="1" fill="remove"/>
                                        <p:tgtEl>
                                          <p:spTgt spid="2"/>
                                        </p:tgtEl>
                                        <p:attrNameLst>
                                          <p:attrName>style.color</p:attrName>
                                        </p:attrNameLst>
                                      </p:cBhvr>
                                      <p:to>
                                        <a:schemeClr val="bg1"/>
                                      </p:to>
                                    </p:animClr>
                                    <p:animClr clrSpc="rgb" dir="cw">
                                      <p:cBhvr>
                                        <p:cTn id="18" dur="250" autoRev="1" fill="remove"/>
                                        <p:tgtEl>
                                          <p:spTgt spid="2"/>
                                        </p:tgtEl>
                                        <p:attrNameLst>
                                          <p:attrName>fillcolor</p:attrName>
                                        </p:attrNameLst>
                                      </p:cBhvr>
                                      <p:to>
                                        <a:schemeClr val="bg1"/>
                                      </p:to>
                                    </p:animClr>
                                    <p:set>
                                      <p:cBhvr>
                                        <p:cTn id="19" dur="250" autoRev="1" fill="remove"/>
                                        <p:tgtEl>
                                          <p:spTgt spid="2"/>
                                        </p:tgtEl>
                                        <p:attrNameLst>
                                          <p:attrName>fill.type</p:attrName>
                                        </p:attrNameLst>
                                      </p:cBhvr>
                                      <p:to>
                                        <p:strVal val="solid"/>
                                      </p:to>
                                    </p:set>
                                    <p:set>
                                      <p:cBhvr>
                                        <p:cTn id="20" dur="250" autoRev="1" fill="remove"/>
                                        <p:tgtEl>
                                          <p:spTgt spid="2"/>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27" presetClass="emph" presetSubtype="0" fill="remove" grpId="0" nodeType="clickEffect">
                                  <p:stCondLst>
                                    <p:cond delay="0"/>
                                  </p:stCondLst>
                                  <p:childTnLst>
                                    <p:animClr clrSpc="rgb" dir="cw">
                                      <p:cBhvr override="childStyle">
                                        <p:cTn id="24" dur="250" autoRev="1" fill="remove"/>
                                        <p:tgtEl>
                                          <p:spTgt spid="9"/>
                                        </p:tgtEl>
                                        <p:attrNameLst>
                                          <p:attrName>style.color</p:attrName>
                                        </p:attrNameLst>
                                      </p:cBhvr>
                                      <p:to>
                                        <a:schemeClr val="bg1"/>
                                      </p:to>
                                    </p:animClr>
                                    <p:animClr clrSpc="rgb" dir="cw">
                                      <p:cBhvr>
                                        <p:cTn id="25" dur="250" autoRev="1" fill="remove"/>
                                        <p:tgtEl>
                                          <p:spTgt spid="9"/>
                                        </p:tgtEl>
                                        <p:attrNameLst>
                                          <p:attrName>fillcolor</p:attrName>
                                        </p:attrNameLst>
                                      </p:cBhvr>
                                      <p:to>
                                        <a:schemeClr val="bg1"/>
                                      </p:to>
                                    </p:animClr>
                                    <p:set>
                                      <p:cBhvr>
                                        <p:cTn id="26" dur="250" autoRev="1" fill="remove"/>
                                        <p:tgtEl>
                                          <p:spTgt spid="9"/>
                                        </p:tgtEl>
                                        <p:attrNameLst>
                                          <p:attrName>fill.type</p:attrName>
                                        </p:attrNameLst>
                                      </p:cBhvr>
                                      <p:to>
                                        <p:strVal val="solid"/>
                                      </p:to>
                                    </p:set>
                                    <p:set>
                                      <p:cBhvr>
                                        <p:cTn id="27" dur="250" autoRev="1" fill="remove"/>
                                        <p:tgtEl>
                                          <p:spTgt spid="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9711"/>
            <a:ext cx="8229600" cy="1340768"/>
          </a:xfrm>
        </p:spPr>
        <p:txBody>
          <a:bodyPr>
            <a:normAutofit fontScale="90000"/>
          </a:bodyPr>
          <a:lstStyle/>
          <a:p>
            <a:r>
              <a:rPr lang="ja-JP" altLang="en-US" u="sng" dirty="0"/>
              <a:t>英語の</a:t>
            </a:r>
            <a:r>
              <a:rPr lang="ja-JP" altLang="en-US" u="sng" dirty="0" smtClean="0"/>
              <a:t>特徴</a:t>
            </a:r>
            <a:r>
              <a:rPr lang="ja-JP" altLang="en-US" dirty="0"/>
              <a:t> </a:t>
            </a:r>
            <a:r>
              <a:rPr lang="ja-JP" altLang="en-US" dirty="0" smtClean="0"/>
              <a:t>と</a:t>
            </a:r>
            <a:r>
              <a:rPr lang="ja-JP" altLang="en-US" dirty="0"/>
              <a:t> </a:t>
            </a:r>
            <a:r>
              <a:rPr lang="ja-JP" altLang="en-US" u="sng" dirty="0" smtClean="0"/>
              <a:t>日本人</a:t>
            </a:r>
            <a:r>
              <a:rPr lang="ja-JP" altLang="en-US" u="sng" dirty="0"/>
              <a:t>の</a:t>
            </a:r>
            <a:r>
              <a:rPr lang="ja-JP" altLang="en-US" u="sng" dirty="0" smtClean="0"/>
              <a:t>弱点</a:t>
            </a:r>
            <a:r>
              <a:rPr lang="ja-JP" altLang="en-US" dirty="0"/>
              <a:t> </a:t>
            </a:r>
            <a:r>
              <a:rPr lang="ja-JP" altLang="en-US" dirty="0" smtClean="0"/>
              <a:t>の</a:t>
            </a:r>
            <a:r>
              <a:rPr lang="en-US" altLang="ja-JP" dirty="0" smtClean="0"/>
              <a:t/>
            </a:r>
            <a:br>
              <a:rPr lang="en-US" altLang="ja-JP" dirty="0" smtClean="0"/>
            </a:br>
            <a:r>
              <a:rPr lang="ja-JP" altLang="en-US" dirty="0" smtClean="0"/>
              <a:t>交差点</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929204127"/>
              </p:ext>
            </p:extLst>
          </p:nvPr>
        </p:nvGraphicFramePr>
        <p:xfrm>
          <a:off x="241630" y="1360309"/>
          <a:ext cx="8640959" cy="4863400"/>
        </p:xfrm>
        <a:graphic>
          <a:graphicData uri="http://schemas.openxmlformats.org/drawingml/2006/table">
            <a:tbl>
              <a:tblPr>
                <a:tableStyleId>{5C22544A-7EE6-4342-B048-85BDC9FD1C3A}</a:tableStyleId>
              </a:tblPr>
              <a:tblGrid>
                <a:gridCol w="2448272"/>
                <a:gridCol w="3096344"/>
                <a:gridCol w="3096343"/>
              </a:tblGrid>
              <a:tr h="1163616">
                <a:tc>
                  <a:txBody>
                    <a:bodyPr/>
                    <a:lstStyle/>
                    <a:p>
                      <a:pPr algn="r"/>
                      <a:r>
                        <a:rPr kumimoji="1" lang="ja-JP" altLang="en-US" sz="3200" dirty="0" smtClean="0"/>
                        <a:t>日本語</a:t>
                      </a:r>
                      <a:endParaRPr kumimoji="1" lang="en-US" altLang="ja-JP" sz="3200" dirty="0" smtClean="0"/>
                    </a:p>
                    <a:p>
                      <a:endParaRPr kumimoji="1" lang="en-US" altLang="ja-JP" sz="2000" dirty="0" smtClean="0"/>
                    </a:p>
                    <a:p>
                      <a:r>
                        <a:rPr kumimoji="1" lang="ja-JP" altLang="en-US" sz="3600" dirty="0" smtClean="0"/>
                        <a:t>英語</a:t>
                      </a:r>
                      <a:endParaRPr kumimoji="1" lang="ja-JP" altLang="en-US"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400" dirty="0" smtClean="0"/>
                        <a:t>　品詞が特殊であり</a:t>
                      </a:r>
                      <a:endParaRPr kumimoji="1" lang="en-US" altLang="ja-JP" sz="2400" dirty="0" smtClean="0"/>
                    </a:p>
                    <a:p>
                      <a:r>
                        <a:rPr kumimoji="1" lang="ja-JP" altLang="en-US" sz="2400" dirty="0" smtClean="0"/>
                        <a:t>　（英語の）</a:t>
                      </a:r>
                      <a:r>
                        <a:rPr kumimoji="1" lang="ja-JP" altLang="en-US" sz="2400" dirty="0" smtClean="0">
                          <a:solidFill>
                            <a:srgbClr val="92D050"/>
                          </a:solidFill>
                        </a:rPr>
                        <a:t>形容詞</a:t>
                      </a:r>
                      <a:endParaRPr kumimoji="1" lang="en-US" altLang="ja-JP" sz="2400" dirty="0" smtClean="0">
                        <a:solidFill>
                          <a:srgbClr val="92D050"/>
                        </a:solidFill>
                      </a:endParaRPr>
                    </a:p>
                    <a:p>
                      <a:r>
                        <a:rPr kumimoji="1" lang="ja-JP" altLang="en-US" sz="2400" dirty="0" smtClean="0"/>
                        <a:t>　が無い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400" dirty="0" smtClean="0">
                          <a:latin typeface="Arial" panose="020B0604020202020204" pitchFamily="34" charset="0"/>
                          <a:cs typeface="Arial" panose="020B0604020202020204" pitchFamily="34" charset="0"/>
                        </a:rPr>
                        <a:t>　</a:t>
                      </a:r>
                      <a:r>
                        <a:rPr kumimoji="1" lang="en-US" altLang="ja-JP" sz="2400" dirty="0" smtClean="0">
                          <a:latin typeface="Arial" panose="020B0604020202020204" pitchFamily="34" charset="0"/>
                          <a:cs typeface="Arial" panose="020B0604020202020204" pitchFamily="34" charset="0"/>
                        </a:rPr>
                        <a:t>SO</a:t>
                      </a:r>
                      <a:r>
                        <a:rPr kumimoji="1" lang="en-US" altLang="ja-JP" sz="2400" dirty="0" smtClean="0">
                          <a:solidFill>
                            <a:srgbClr val="FFC000"/>
                          </a:solidFill>
                          <a:latin typeface="Arial" panose="020B0604020202020204" pitchFamily="34" charset="0"/>
                          <a:cs typeface="Arial" panose="020B0604020202020204" pitchFamily="34" charset="0"/>
                        </a:rPr>
                        <a:t>V</a:t>
                      </a:r>
                      <a:r>
                        <a:rPr kumimoji="1" lang="ja-JP" altLang="en-US" sz="2400" dirty="0" smtClean="0"/>
                        <a:t>言語であり</a:t>
                      </a:r>
                      <a:endParaRPr kumimoji="1" lang="en-US" altLang="ja-JP" sz="2400" dirty="0" smtClean="0"/>
                    </a:p>
                    <a:p>
                      <a:r>
                        <a:rPr kumimoji="1" lang="ja-JP" altLang="en-US" sz="2400" dirty="0" smtClean="0"/>
                        <a:t>　（英語の）</a:t>
                      </a:r>
                      <a:r>
                        <a:rPr kumimoji="1" lang="ja-JP" altLang="en-US" sz="2400" dirty="0" smtClean="0">
                          <a:solidFill>
                            <a:srgbClr val="FFC000"/>
                          </a:solidFill>
                        </a:rPr>
                        <a:t>他動詞</a:t>
                      </a:r>
                      <a:endParaRPr kumimoji="1" lang="en-US" altLang="ja-JP" sz="2400" dirty="0" smtClean="0">
                        <a:solidFill>
                          <a:srgbClr val="FFC000"/>
                        </a:solidFill>
                      </a:endParaRPr>
                    </a:p>
                    <a:p>
                      <a:r>
                        <a:rPr kumimoji="1" lang="ja-JP" altLang="en-US" sz="2400" dirty="0" smtClean="0"/>
                        <a:t>　が無い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026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effectLst>
                            <a:outerShdw blurRad="38100" dist="38100" dir="2700000" algn="tl">
                              <a:srgbClr val="000000">
                                <a:alpha val="43137"/>
                              </a:srgbClr>
                            </a:outerShdw>
                          </a:effectLst>
                        </a:rPr>
                        <a:t>前置詞句</a:t>
                      </a:r>
                      <a:r>
                        <a:rPr kumimoji="1" lang="ja-JP" altLang="en-US" sz="2400" dirty="0" smtClean="0"/>
                        <a:t>が発達</a:t>
                      </a:r>
                      <a:endParaRPr kumimoji="1" lang="en-US" altLang="ja-JP"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baseline="0" dirty="0" smtClean="0"/>
                        <a:t>      </a:t>
                      </a:r>
                      <a:r>
                        <a:rPr kumimoji="1" lang="ja-JP" altLang="en-US" sz="2400" dirty="0" smtClean="0"/>
                        <a:t>副詞句</a:t>
                      </a:r>
                      <a:endParaRPr kumimoji="1" lang="en-US" altLang="ja-JP"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baseline="0" dirty="0" smtClean="0">
                          <a:solidFill>
                            <a:srgbClr val="00B050"/>
                          </a:solidFill>
                        </a:rPr>
                        <a:t>     </a:t>
                      </a:r>
                      <a:r>
                        <a:rPr kumimoji="1" lang="ja-JP" altLang="en-US" sz="2400" dirty="0" smtClean="0">
                          <a:solidFill>
                            <a:srgbClr val="00B050"/>
                          </a:solidFill>
                        </a:rPr>
                        <a:t>形容詞句</a:t>
                      </a:r>
                      <a:endParaRPr kumimoji="1" lang="en-US" altLang="ja-JP" sz="2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en-US" altLang="ja-JP"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28192">
                <a:tc>
                  <a:txBody>
                    <a:bodyPr/>
                    <a:lstStyle/>
                    <a:p>
                      <a:endParaRPr kumimoji="1" lang="en-US" altLang="ja-JP" sz="24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solidFill>
                            <a:srgbClr val="FF0000"/>
                          </a:solidFill>
                        </a:rPr>
                        <a:t>他動詞化</a:t>
                      </a:r>
                      <a:r>
                        <a:rPr kumimoji="1" lang="ja-JP" altLang="en-US" sz="2400" dirty="0" smtClean="0">
                          <a:solidFill>
                            <a:schemeClr val="tx1"/>
                          </a:solidFill>
                        </a:rPr>
                        <a:t>により</a:t>
                      </a:r>
                      <a:endParaRPr kumimoji="1" lang="en-US" altLang="ja-JP" sz="2400" dirty="0" smtClean="0">
                        <a:latin typeface="Arial" panose="020B0604020202020204" pitchFamily="34" charset="0"/>
                        <a:cs typeface="Arial" panose="020B0604020202020204" pitchFamily="34" charset="0"/>
                      </a:endParaRPr>
                    </a:p>
                    <a:p>
                      <a:r>
                        <a:rPr kumimoji="1" lang="en-US" altLang="ja-JP" sz="2400" dirty="0" smtClean="0">
                          <a:latin typeface="Arial" panose="020B0604020202020204" pitchFamily="34" charset="0"/>
                          <a:cs typeface="Arial" panose="020B0604020202020204" pitchFamily="34" charset="0"/>
                        </a:rPr>
                        <a:t>S</a:t>
                      </a:r>
                      <a:r>
                        <a:rPr kumimoji="1" lang="en-US" altLang="ja-JP" sz="2400" dirty="0" smtClean="0">
                          <a:solidFill>
                            <a:srgbClr val="FF0000"/>
                          </a:solidFill>
                          <a:latin typeface="Arial" panose="020B0604020202020204" pitchFamily="34" charset="0"/>
                          <a:cs typeface="Arial" panose="020B0604020202020204" pitchFamily="34" charset="0"/>
                        </a:rPr>
                        <a:t>V</a:t>
                      </a:r>
                      <a:r>
                        <a:rPr kumimoji="1" lang="en-US" altLang="ja-JP" sz="2400" dirty="0" smtClean="0">
                          <a:latin typeface="Arial" panose="020B0604020202020204" pitchFamily="34" charset="0"/>
                          <a:cs typeface="Arial" panose="020B0604020202020204" pitchFamily="34" charset="0"/>
                        </a:rPr>
                        <a:t>O</a:t>
                      </a:r>
                      <a:r>
                        <a:rPr kumimoji="1" lang="ja-JP" altLang="en-US" sz="2400" dirty="0" smtClean="0"/>
                        <a:t>言語</a:t>
                      </a:r>
                      <a:endParaRPr kumimoji="1" lang="en-US" altLang="ja-JP" sz="2400" dirty="0" smtClean="0"/>
                    </a:p>
                    <a:p>
                      <a:endParaRPr kumimoji="1" lang="en-US" altLang="ja-JP"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5" name="直線コネクタ 4"/>
          <p:cNvCxnSpPr/>
          <p:nvPr/>
        </p:nvCxnSpPr>
        <p:spPr>
          <a:xfrm>
            <a:off x="251520" y="1484784"/>
            <a:ext cx="2448272" cy="12241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2838192" y="6255262"/>
            <a:ext cx="3467616" cy="584775"/>
          </a:xfrm>
          <a:prstGeom prst="rect">
            <a:avLst/>
          </a:prstGeom>
          <a:noFill/>
        </p:spPr>
        <p:txBody>
          <a:bodyPr wrap="none" rtlCol="0">
            <a:spAutoFit/>
          </a:bodyPr>
          <a:lstStyle/>
          <a:p>
            <a:r>
              <a:rPr lang="ja-JP" altLang="en-US" sz="3200" dirty="0" smtClean="0">
                <a:solidFill>
                  <a:prstClr val="black"/>
                </a:solidFill>
              </a:rPr>
              <a:t>英語は</a:t>
            </a:r>
            <a:r>
              <a:rPr lang="ja-JP" altLang="en-US" sz="3200" dirty="0" smtClean="0">
                <a:solidFill>
                  <a:srgbClr val="FF00FF"/>
                </a:solidFill>
                <a:effectLst>
                  <a:outerShdw blurRad="38100" dist="38100" dir="2700000" algn="tl">
                    <a:srgbClr val="000000">
                      <a:alpha val="43137"/>
                    </a:srgbClr>
                  </a:outerShdw>
                </a:effectLst>
              </a:rPr>
              <a:t>語順</a:t>
            </a:r>
            <a:r>
              <a:rPr lang="ja-JP" altLang="en-US" sz="3200" dirty="0" smtClean="0">
                <a:solidFill>
                  <a:prstClr val="black"/>
                </a:solidFill>
              </a:rPr>
              <a:t>の言葉</a:t>
            </a:r>
            <a:endParaRPr lang="en-US" altLang="ja-JP" sz="3200" dirty="0" smtClean="0">
              <a:solidFill>
                <a:prstClr val="black"/>
              </a:solidFill>
            </a:endParaRPr>
          </a:p>
        </p:txBody>
      </p:sp>
      <p:sp>
        <p:nvSpPr>
          <p:cNvPr id="3" name="テキスト ボックス 2"/>
          <p:cNvSpPr txBox="1"/>
          <p:nvPr/>
        </p:nvSpPr>
        <p:spPr>
          <a:xfrm>
            <a:off x="6012160" y="4513183"/>
            <a:ext cx="2646878" cy="1508105"/>
          </a:xfrm>
          <a:prstGeom prst="rect">
            <a:avLst/>
          </a:prstGeom>
          <a:noFill/>
          <a:ln w="38100">
            <a:solidFill>
              <a:srgbClr val="FFFF00"/>
            </a:solidFill>
          </a:ln>
        </p:spPr>
        <p:txBody>
          <a:bodyPr wrap="none" rtlCol="0">
            <a:spAutoFit/>
          </a:bodyPr>
          <a:lstStyle/>
          <a:p>
            <a:r>
              <a:rPr lang="ja-JP" altLang="en-US" sz="2000" dirty="0" smtClean="0">
                <a:solidFill>
                  <a:prstClr val="black"/>
                </a:solidFill>
              </a:rPr>
              <a:t>英語の</a:t>
            </a:r>
            <a:endParaRPr lang="en-US" altLang="ja-JP" sz="2000" dirty="0" smtClean="0">
              <a:solidFill>
                <a:prstClr val="black"/>
              </a:solidFill>
            </a:endParaRPr>
          </a:p>
          <a:p>
            <a:endParaRPr lang="en-US" altLang="ja-JP" sz="1000" dirty="0">
              <a:solidFill>
                <a:prstClr val="black"/>
              </a:solidFill>
            </a:endParaRPr>
          </a:p>
          <a:p>
            <a:r>
              <a:rPr lang="ja-JP" altLang="en-US" sz="2400" dirty="0" smtClean="0">
                <a:solidFill>
                  <a:prstClr val="black"/>
                </a:solidFill>
              </a:rPr>
              <a:t>「</a:t>
            </a:r>
            <a:r>
              <a:rPr lang="ja-JP" altLang="en-US" sz="2400" dirty="0">
                <a:solidFill>
                  <a:srgbClr val="FF0000"/>
                </a:solidFill>
              </a:rPr>
              <a:t>他動詞</a:t>
            </a:r>
            <a:r>
              <a:rPr lang="ja-JP" altLang="en-US" sz="2400" dirty="0">
                <a:solidFill>
                  <a:prstClr val="black"/>
                </a:solidFill>
              </a:rPr>
              <a:t>＋目的語」</a:t>
            </a:r>
            <a:endParaRPr lang="en-US" altLang="ja-JP" sz="2400" dirty="0">
              <a:solidFill>
                <a:prstClr val="black"/>
              </a:solidFill>
            </a:endParaRPr>
          </a:p>
          <a:p>
            <a:endParaRPr lang="en-US" altLang="ja-JP" dirty="0">
              <a:solidFill>
                <a:prstClr val="black"/>
              </a:solidFill>
            </a:endParaRPr>
          </a:p>
          <a:p>
            <a:pPr algn="ctr"/>
            <a:r>
              <a:rPr lang="ja-JP" altLang="en-US" sz="2000" dirty="0" smtClean="0">
                <a:solidFill>
                  <a:prstClr val="black"/>
                </a:solidFill>
              </a:rPr>
              <a:t>日本語</a:t>
            </a:r>
            <a:r>
              <a:rPr lang="ja-JP" altLang="en-US" sz="2000" dirty="0">
                <a:solidFill>
                  <a:prstClr val="black"/>
                </a:solidFill>
              </a:rPr>
              <a:t>と</a:t>
            </a:r>
            <a:r>
              <a:rPr lang="ja-JP" altLang="en-US" sz="2000" dirty="0">
                <a:solidFill>
                  <a:srgbClr val="FF00FF"/>
                </a:solidFill>
                <a:effectLst>
                  <a:outerShdw blurRad="38100" dist="38100" dir="2700000" algn="tl">
                    <a:srgbClr val="000000">
                      <a:alpha val="43137"/>
                    </a:srgbClr>
                  </a:outerShdw>
                </a:effectLst>
              </a:rPr>
              <a:t>語順</a:t>
            </a:r>
            <a:r>
              <a:rPr lang="ja-JP" altLang="en-US" sz="2000" dirty="0">
                <a:solidFill>
                  <a:prstClr val="black"/>
                </a:solidFill>
              </a:rPr>
              <a:t>が</a:t>
            </a:r>
            <a:r>
              <a:rPr lang="ja-JP" altLang="en-US" sz="2000" dirty="0" smtClean="0">
                <a:solidFill>
                  <a:prstClr val="black"/>
                </a:solidFill>
              </a:rPr>
              <a:t>逆</a:t>
            </a:r>
            <a:endParaRPr lang="en-US" altLang="ja-JP" sz="2000" dirty="0">
              <a:solidFill>
                <a:prstClr val="black"/>
              </a:solidFill>
            </a:endParaRPr>
          </a:p>
        </p:txBody>
      </p:sp>
      <p:sp>
        <p:nvSpPr>
          <p:cNvPr id="7" name="テキスト ボックス 6"/>
          <p:cNvSpPr txBox="1"/>
          <p:nvPr/>
        </p:nvSpPr>
        <p:spPr>
          <a:xfrm>
            <a:off x="2918657" y="2856999"/>
            <a:ext cx="2646878" cy="1508105"/>
          </a:xfrm>
          <a:prstGeom prst="rect">
            <a:avLst/>
          </a:prstGeom>
          <a:noFill/>
          <a:ln w="38100">
            <a:solidFill>
              <a:srgbClr val="FFFF00"/>
            </a:solidFill>
          </a:ln>
        </p:spPr>
        <p:txBody>
          <a:bodyPr wrap="none" rtlCol="0">
            <a:spAutoFit/>
          </a:bodyPr>
          <a:lstStyle/>
          <a:p>
            <a:r>
              <a:rPr lang="ja-JP" altLang="en-US" sz="2000" dirty="0" smtClean="0">
                <a:solidFill>
                  <a:prstClr val="black"/>
                </a:solidFill>
              </a:rPr>
              <a:t>英語の</a:t>
            </a:r>
            <a:endParaRPr lang="en-US" altLang="ja-JP" sz="2000" dirty="0" smtClean="0">
              <a:solidFill>
                <a:prstClr val="black"/>
              </a:solidFill>
            </a:endParaRPr>
          </a:p>
          <a:p>
            <a:endParaRPr lang="en-US" altLang="ja-JP" sz="1000" dirty="0">
              <a:solidFill>
                <a:prstClr val="black"/>
              </a:solidFill>
            </a:endParaRPr>
          </a:p>
          <a:p>
            <a:r>
              <a:rPr lang="ja-JP" altLang="en-US" sz="2400" dirty="0" smtClean="0">
                <a:solidFill>
                  <a:prstClr val="black"/>
                </a:solidFill>
              </a:rPr>
              <a:t>「</a:t>
            </a:r>
            <a:r>
              <a:rPr lang="ja-JP" altLang="en-US" sz="2400" dirty="0">
                <a:solidFill>
                  <a:prstClr val="black"/>
                </a:solidFill>
              </a:rPr>
              <a:t>名詞＋</a:t>
            </a:r>
            <a:r>
              <a:rPr lang="ja-JP" altLang="en-US" sz="2400" dirty="0">
                <a:solidFill>
                  <a:srgbClr val="00B050"/>
                </a:solidFill>
              </a:rPr>
              <a:t>形容詞句</a:t>
            </a:r>
            <a:r>
              <a:rPr lang="ja-JP" altLang="en-US" sz="2400" dirty="0">
                <a:solidFill>
                  <a:prstClr val="black"/>
                </a:solidFill>
              </a:rPr>
              <a:t>」</a:t>
            </a:r>
            <a:endParaRPr lang="en-US" altLang="ja-JP" sz="2400" dirty="0">
              <a:solidFill>
                <a:prstClr val="black"/>
              </a:solidFill>
            </a:endParaRPr>
          </a:p>
          <a:p>
            <a:pPr>
              <a:defRPr/>
            </a:pPr>
            <a:endParaRPr lang="en-US" altLang="ja-JP" dirty="0">
              <a:solidFill>
                <a:prstClr val="black"/>
              </a:solidFill>
            </a:endParaRPr>
          </a:p>
          <a:p>
            <a:pPr algn="ctr">
              <a:defRPr/>
            </a:pPr>
            <a:r>
              <a:rPr lang="ja-JP" altLang="en-US" sz="2000" dirty="0" smtClean="0">
                <a:solidFill>
                  <a:prstClr val="black"/>
                </a:solidFill>
              </a:rPr>
              <a:t>日本語</a:t>
            </a:r>
            <a:r>
              <a:rPr lang="ja-JP" altLang="en-US" sz="2000" dirty="0">
                <a:solidFill>
                  <a:prstClr val="black"/>
                </a:solidFill>
              </a:rPr>
              <a:t>と</a:t>
            </a:r>
            <a:r>
              <a:rPr lang="ja-JP" altLang="en-US" sz="2000" dirty="0">
                <a:solidFill>
                  <a:srgbClr val="FF00FF"/>
                </a:solidFill>
                <a:effectLst>
                  <a:outerShdw blurRad="38100" dist="38100" dir="2700000" algn="tl">
                    <a:srgbClr val="000000">
                      <a:alpha val="43137"/>
                    </a:srgbClr>
                  </a:outerShdw>
                </a:effectLst>
              </a:rPr>
              <a:t>語順</a:t>
            </a:r>
            <a:r>
              <a:rPr lang="ja-JP" altLang="en-US" sz="2000" dirty="0">
                <a:solidFill>
                  <a:prstClr val="black"/>
                </a:solidFill>
              </a:rPr>
              <a:t>が</a:t>
            </a:r>
            <a:r>
              <a:rPr lang="ja-JP" altLang="en-US" sz="2000" dirty="0" smtClean="0">
                <a:solidFill>
                  <a:prstClr val="black"/>
                </a:solidFill>
              </a:rPr>
              <a:t>逆</a:t>
            </a:r>
            <a:endParaRPr lang="ja-JP" altLang="en-US" sz="2000" dirty="0">
              <a:solidFill>
                <a:prstClr val="black"/>
              </a:solidFill>
            </a:endParaRPr>
          </a:p>
        </p:txBody>
      </p:sp>
      <p:sp>
        <p:nvSpPr>
          <p:cNvPr id="8" name="正方形/長方形 7"/>
          <p:cNvSpPr/>
          <p:nvPr/>
        </p:nvSpPr>
        <p:spPr>
          <a:xfrm>
            <a:off x="3779912" y="738686"/>
            <a:ext cx="1656184" cy="602082"/>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custDataLst>
      <p:tags r:id="rId1"/>
    </p:custDataLst>
    <p:extLst>
      <p:ext uri="{BB962C8B-B14F-4D97-AF65-F5344CB8AC3E}">
        <p14:creationId xmlns:p14="http://schemas.microsoft.com/office/powerpoint/2010/main" val="2803020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a:spLocks noGrp="1"/>
          </p:cNvSpPr>
          <p:nvPr>
            <p:ph idx="1"/>
          </p:nvPr>
        </p:nvSpPr>
        <p:spPr>
          <a:xfrm>
            <a:off x="323528" y="908720"/>
            <a:ext cx="8820472" cy="4464496"/>
          </a:xfrm>
        </p:spPr>
        <p:txBody>
          <a:bodyPr>
            <a:normAutofit fontScale="85000" lnSpcReduction="20000"/>
          </a:bodyPr>
          <a:lstStyle/>
          <a:p>
            <a:pPr marL="0" lvl="0" indent="0">
              <a:lnSpc>
                <a:spcPct val="170000"/>
              </a:lnSpc>
              <a:buNone/>
            </a:pPr>
            <a:r>
              <a:rPr lang="ja-JP" altLang="en-US" sz="4200" dirty="0">
                <a:solidFill>
                  <a:prstClr val="black"/>
                </a:solidFill>
              </a:rPr>
              <a:t>「名詞＋</a:t>
            </a:r>
            <a:r>
              <a:rPr lang="ja-JP" altLang="en-US" sz="4200" dirty="0">
                <a:solidFill>
                  <a:srgbClr val="00B050"/>
                </a:solidFill>
              </a:rPr>
              <a:t>形容詞句</a:t>
            </a:r>
            <a:r>
              <a:rPr lang="ja-JP" altLang="en-US" sz="4200" dirty="0">
                <a:solidFill>
                  <a:prstClr val="black"/>
                </a:solidFill>
              </a:rPr>
              <a:t>」</a:t>
            </a:r>
            <a:r>
              <a:rPr lang="ja-JP" altLang="en-US" sz="3800" dirty="0">
                <a:solidFill>
                  <a:prstClr val="black"/>
                </a:solidFill>
              </a:rPr>
              <a:t>　　</a:t>
            </a:r>
            <a:r>
              <a:rPr lang="ja-JP" altLang="en-US" sz="3800" dirty="0" smtClean="0">
                <a:solidFill>
                  <a:prstClr val="black"/>
                </a:solidFill>
              </a:rPr>
              <a:t> </a:t>
            </a:r>
            <a:r>
              <a:rPr lang="en-US" altLang="ja-JP" sz="3800" dirty="0">
                <a:solidFill>
                  <a:prstClr val="black"/>
                </a:solidFill>
                <a:latin typeface="Arial" panose="020B0604020202020204" pitchFamily="34" charset="0"/>
                <a:cs typeface="Arial" panose="020B0604020202020204" pitchFamily="34" charset="0"/>
              </a:rPr>
              <a:t>an apple </a:t>
            </a:r>
            <a:r>
              <a:rPr lang="ja-JP" altLang="en-US" sz="3800" dirty="0">
                <a:solidFill>
                  <a:prstClr val="black"/>
                </a:solidFill>
                <a:latin typeface="Arial" panose="020B0604020202020204" pitchFamily="34" charset="0"/>
                <a:cs typeface="Arial" panose="020B0604020202020204" pitchFamily="34" charset="0"/>
              </a:rPr>
              <a:t> </a:t>
            </a:r>
            <a:r>
              <a:rPr lang="en-US" altLang="ja-JP" sz="3800" dirty="0" smtClean="0">
                <a:solidFill>
                  <a:srgbClr val="00B050"/>
                </a:solidFill>
                <a:latin typeface="Arial" panose="020B0604020202020204" pitchFamily="34" charset="0"/>
                <a:cs typeface="Arial" panose="020B0604020202020204" pitchFamily="34" charset="0"/>
              </a:rPr>
              <a:t>on </a:t>
            </a:r>
            <a:r>
              <a:rPr lang="en-US" altLang="ja-JP" sz="3800" dirty="0">
                <a:solidFill>
                  <a:srgbClr val="00B050"/>
                </a:solidFill>
                <a:latin typeface="Arial" panose="020B0604020202020204" pitchFamily="34" charset="0"/>
                <a:cs typeface="Arial" panose="020B0604020202020204" pitchFamily="34" charset="0"/>
              </a:rPr>
              <a:t>the table</a:t>
            </a:r>
          </a:p>
          <a:p>
            <a:pPr marL="0" lvl="0" indent="0">
              <a:lnSpc>
                <a:spcPct val="170000"/>
              </a:lnSpc>
              <a:buNone/>
            </a:pPr>
            <a:r>
              <a:rPr lang="ja-JP" altLang="en-US" sz="3300" dirty="0">
                <a:solidFill>
                  <a:prstClr val="black"/>
                </a:solidFill>
              </a:rPr>
              <a:t>　　　　　　　　　　　　　　　　 　    </a:t>
            </a:r>
            <a:r>
              <a:rPr lang="ja-JP" altLang="en-US" sz="3300" dirty="0" smtClean="0">
                <a:solidFill>
                  <a:prstClr val="black"/>
                </a:solidFill>
              </a:rPr>
              <a:t>　　リンゴ    テーブル</a:t>
            </a:r>
            <a:r>
              <a:rPr lang="ja-JP" altLang="en-US" sz="3300" dirty="0">
                <a:solidFill>
                  <a:prstClr val="black"/>
                </a:solidFill>
              </a:rPr>
              <a:t>の上</a:t>
            </a:r>
            <a:r>
              <a:rPr lang="ja-JP" altLang="en-US" sz="3300" dirty="0">
                <a:effectLst>
                  <a:outerShdw blurRad="38100" dist="38100" dir="2700000" algn="tl">
                    <a:srgbClr val="000000">
                      <a:alpha val="43137"/>
                    </a:srgbClr>
                  </a:outerShdw>
                </a:effectLst>
              </a:rPr>
              <a:t>の</a:t>
            </a:r>
            <a:endParaRPr lang="en-US" altLang="ja-JP" sz="3300" dirty="0" smtClean="0">
              <a:effectLst>
                <a:outerShdw blurRad="38100" dist="38100" dir="2700000" algn="tl">
                  <a:srgbClr val="000000">
                    <a:alpha val="43137"/>
                  </a:srgbClr>
                </a:outerShdw>
              </a:effectLst>
            </a:endParaRPr>
          </a:p>
          <a:p>
            <a:pPr marL="0" indent="0">
              <a:buNone/>
            </a:pPr>
            <a:endParaRPr lang="en-US" altLang="ja-JP" sz="3300" dirty="0" smtClean="0"/>
          </a:p>
          <a:p>
            <a:pPr marL="0" indent="0">
              <a:buNone/>
            </a:pPr>
            <a:endParaRPr lang="en-US" altLang="ja-JP" sz="3300" dirty="0"/>
          </a:p>
          <a:p>
            <a:pPr marL="0" indent="0">
              <a:lnSpc>
                <a:spcPct val="170000"/>
              </a:lnSpc>
              <a:buNone/>
            </a:pPr>
            <a:r>
              <a:rPr lang="ja-JP" altLang="en-US" sz="4200" dirty="0" smtClean="0"/>
              <a:t>「</a:t>
            </a:r>
            <a:r>
              <a:rPr lang="ja-JP" altLang="en-US" sz="4200" dirty="0" smtClean="0">
                <a:solidFill>
                  <a:srgbClr val="FF0000"/>
                </a:solidFill>
              </a:rPr>
              <a:t>他動詞</a:t>
            </a:r>
            <a:r>
              <a:rPr lang="ja-JP" altLang="en-US" sz="4200" dirty="0" smtClean="0"/>
              <a:t>＋目的語」</a:t>
            </a:r>
            <a:r>
              <a:rPr lang="ja-JP" altLang="en-US" sz="3800" dirty="0" smtClean="0"/>
              <a:t>　　 </a:t>
            </a:r>
            <a:r>
              <a:rPr lang="en-US" altLang="ja-JP" sz="3800" dirty="0" smtClean="0">
                <a:latin typeface="Arial" panose="020B0604020202020204" pitchFamily="34" charset="0"/>
                <a:cs typeface="Arial" panose="020B0604020202020204" pitchFamily="34" charset="0"/>
              </a:rPr>
              <a:t>I </a:t>
            </a:r>
            <a:r>
              <a:rPr lang="en-US" altLang="ja-JP" sz="3800" dirty="0" smtClean="0">
                <a:solidFill>
                  <a:srgbClr val="FF0000"/>
                </a:solidFill>
                <a:latin typeface="Arial" panose="020B0604020202020204" pitchFamily="34" charset="0"/>
                <a:cs typeface="Arial" panose="020B0604020202020204" pitchFamily="34" charset="0"/>
              </a:rPr>
              <a:t>kick</a:t>
            </a:r>
            <a:r>
              <a:rPr lang="en-US" altLang="ja-JP" sz="3800" dirty="0" smtClean="0">
                <a:latin typeface="Arial" panose="020B0604020202020204" pitchFamily="34" charset="0"/>
                <a:cs typeface="Arial" panose="020B0604020202020204" pitchFamily="34" charset="0"/>
              </a:rPr>
              <a:t> a ball.</a:t>
            </a:r>
          </a:p>
          <a:p>
            <a:pPr marL="0" indent="0">
              <a:lnSpc>
                <a:spcPct val="170000"/>
              </a:lnSpc>
              <a:buNone/>
            </a:pPr>
            <a:r>
              <a:rPr lang="en-US" altLang="ja-JP" sz="3300" dirty="0" smtClean="0"/>
              <a:t>                                                        </a:t>
            </a:r>
            <a:r>
              <a:rPr lang="ja-JP" altLang="en-US" sz="3300" dirty="0" smtClean="0"/>
              <a:t>蹴る　  ボール</a:t>
            </a:r>
            <a:r>
              <a:rPr lang="ja-JP" altLang="en-US" sz="3300" dirty="0" smtClean="0">
                <a:effectLst>
                  <a:outerShdw blurRad="38100" dist="38100" dir="2700000" algn="tl">
                    <a:srgbClr val="000000">
                      <a:alpha val="43137"/>
                    </a:srgbClr>
                  </a:outerShdw>
                </a:effectLst>
              </a:rPr>
              <a:t>を</a:t>
            </a:r>
            <a:endParaRPr lang="en-US" altLang="ja-JP" sz="3300" dirty="0" smtClean="0">
              <a:effectLst>
                <a:outerShdw blurRad="38100" dist="38100" dir="2700000" algn="tl">
                  <a:srgbClr val="000000">
                    <a:alpha val="43137"/>
                  </a:srgbClr>
                </a:outerShdw>
              </a:effectLst>
            </a:endParaRPr>
          </a:p>
          <a:p>
            <a:pPr marL="0" indent="0">
              <a:buNone/>
            </a:pPr>
            <a:r>
              <a:rPr lang="ja-JP" altLang="en-US" sz="2400" dirty="0" smtClean="0"/>
              <a:t>　</a:t>
            </a:r>
            <a:endParaRPr kumimoji="1" lang="ja-JP" altLang="en-US" sz="2400" dirty="0"/>
          </a:p>
        </p:txBody>
      </p:sp>
      <p:sp>
        <p:nvSpPr>
          <p:cNvPr id="2" name="テキスト ボックス 1"/>
          <p:cNvSpPr txBox="1"/>
          <p:nvPr/>
        </p:nvSpPr>
        <p:spPr>
          <a:xfrm>
            <a:off x="288972" y="5689604"/>
            <a:ext cx="5857694" cy="584775"/>
          </a:xfrm>
          <a:prstGeom prst="rect">
            <a:avLst/>
          </a:prstGeom>
          <a:noFill/>
        </p:spPr>
        <p:txBody>
          <a:bodyPr wrap="none" rtlCol="0">
            <a:spAutoFit/>
          </a:bodyPr>
          <a:lstStyle/>
          <a:p>
            <a:r>
              <a:rPr lang="ja-JP" altLang="en-US" sz="3200" dirty="0"/>
              <a:t>いずれ</a:t>
            </a:r>
            <a:r>
              <a:rPr lang="ja-JP" altLang="en-US" sz="3200" dirty="0" smtClean="0"/>
              <a:t>も，</a:t>
            </a:r>
            <a:r>
              <a:rPr lang="ja-JP" altLang="en-US" sz="3200" dirty="0" smtClean="0">
                <a:solidFill>
                  <a:srgbClr val="FF00FF"/>
                </a:solidFill>
              </a:rPr>
              <a:t>語順</a:t>
            </a:r>
            <a:r>
              <a:rPr lang="ja-JP" altLang="en-US" sz="3200" dirty="0" smtClean="0"/>
              <a:t>が，日本語とは逆</a:t>
            </a:r>
            <a:endParaRPr kumimoji="1" lang="ja-JP" altLang="en-US" sz="3200" dirty="0"/>
          </a:p>
        </p:txBody>
      </p:sp>
    </p:spTree>
    <p:custDataLst>
      <p:tags r:id="rId1"/>
    </p:custDataLst>
    <p:extLst>
      <p:ext uri="{BB962C8B-B14F-4D97-AF65-F5344CB8AC3E}">
        <p14:creationId xmlns:p14="http://schemas.microsoft.com/office/powerpoint/2010/main" val="17738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記号研方式</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寺島隆吉氏（元岐阜大学教育学部教授）</a:t>
            </a:r>
            <a:endParaRPr kumimoji="1" lang="en-US" altLang="ja-JP" dirty="0" smtClean="0"/>
          </a:p>
          <a:p>
            <a:pPr marL="0" indent="0">
              <a:buNone/>
            </a:pPr>
            <a:endParaRPr lang="en-US" altLang="ja-JP" dirty="0"/>
          </a:p>
          <a:p>
            <a:pPr marL="0" indent="0">
              <a:buNone/>
            </a:pPr>
            <a:r>
              <a:rPr lang="ja-JP" altLang="en-US" dirty="0" smtClean="0"/>
              <a:t>・ </a:t>
            </a:r>
            <a:r>
              <a:rPr kumimoji="1" lang="ja-JP" altLang="en-US" dirty="0" smtClean="0"/>
              <a:t>動詞を ○ で囲む</a:t>
            </a:r>
            <a:endParaRPr kumimoji="1" lang="en-US" altLang="ja-JP" dirty="0" smtClean="0"/>
          </a:p>
          <a:p>
            <a:pPr marL="0" indent="0">
              <a:buNone/>
            </a:pPr>
            <a:r>
              <a:rPr lang="ja-JP" altLang="en-US" dirty="0" smtClean="0"/>
              <a:t>・ 前置詞句を </a:t>
            </a:r>
            <a:r>
              <a:rPr lang="en-US" altLang="ja-JP" dirty="0" smtClean="0"/>
              <a:t>[ </a:t>
            </a:r>
            <a:r>
              <a:rPr lang="ja-JP" altLang="en-US" dirty="0" smtClean="0"/>
              <a:t>　</a:t>
            </a:r>
            <a:r>
              <a:rPr lang="en-US" altLang="ja-JP" dirty="0" smtClean="0"/>
              <a:t>] </a:t>
            </a:r>
            <a:r>
              <a:rPr lang="ja-JP" altLang="en-US" dirty="0" smtClean="0"/>
              <a:t>で囲む</a:t>
            </a:r>
            <a:endParaRPr lang="en-US" altLang="ja-JP" dirty="0" smtClean="0"/>
          </a:p>
          <a:p>
            <a:pPr marL="0" indent="0">
              <a:buNone/>
            </a:pPr>
            <a:r>
              <a:rPr lang="ja-JP" altLang="en-US" dirty="0" smtClean="0"/>
              <a:t>・ </a:t>
            </a:r>
            <a:r>
              <a:rPr kumimoji="1" lang="ja-JP" altLang="en-US" dirty="0" smtClean="0"/>
              <a:t>連結</a:t>
            </a:r>
            <a:r>
              <a:rPr lang="ja-JP" altLang="en-US" dirty="0" smtClean="0"/>
              <a:t>詞（関係詞，従位接続詞）を □ で囲む</a:t>
            </a:r>
            <a:endParaRPr kumimoji="1" lang="ja-JP" altLang="en-US" dirty="0"/>
          </a:p>
        </p:txBody>
      </p:sp>
      <p:sp>
        <p:nvSpPr>
          <p:cNvPr id="4" name="テキスト ボックス 3"/>
          <p:cNvSpPr txBox="1"/>
          <p:nvPr/>
        </p:nvSpPr>
        <p:spPr>
          <a:xfrm>
            <a:off x="2269548" y="5445224"/>
            <a:ext cx="6441187" cy="584775"/>
          </a:xfrm>
          <a:prstGeom prst="rect">
            <a:avLst/>
          </a:prstGeom>
          <a:noFill/>
        </p:spPr>
        <p:txBody>
          <a:bodyPr wrap="none" rtlCol="0">
            <a:spAutoFit/>
          </a:bodyPr>
          <a:lstStyle/>
          <a:p>
            <a:r>
              <a:rPr kumimoji="1" lang="en-US" altLang="ja-JP" sz="3200" dirty="0" smtClean="0">
                <a:solidFill>
                  <a:srgbClr val="3333FF"/>
                </a:solidFill>
              </a:rPr>
              <a:t>2008</a:t>
            </a:r>
            <a:r>
              <a:rPr kumimoji="1" lang="ja-JP" altLang="en-US" sz="3200" dirty="0" smtClean="0">
                <a:solidFill>
                  <a:srgbClr val="3333FF"/>
                </a:solidFill>
              </a:rPr>
              <a:t>年～　研究室の「朝ゼミ」で採用</a:t>
            </a:r>
            <a:endParaRPr kumimoji="1" lang="ja-JP" altLang="en-US" sz="3200" dirty="0">
              <a:solidFill>
                <a:srgbClr val="3333FF"/>
              </a:solidFill>
            </a:endParaRPr>
          </a:p>
        </p:txBody>
      </p:sp>
      <p:sp>
        <p:nvSpPr>
          <p:cNvPr id="5" name="テキスト ボックス 4"/>
          <p:cNvSpPr txBox="1"/>
          <p:nvPr/>
        </p:nvSpPr>
        <p:spPr>
          <a:xfrm>
            <a:off x="6660232" y="6119718"/>
            <a:ext cx="1840568" cy="523220"/>
          </a:xfrm>
          <a:prstGeom prst="rect">
            <a:avLst/>
          </a:prstGeom>
          <a:noFill/>
        </p:spPr>
        <p:txBody>
          <a:bodyPr wrap="none" rtlCol="0">
            <a:spAutoFit/>
          </a:bodyPr>
          <a:lstStyle/>
          <a:p>
            <a:r>
              <a:rPr kumimoji="1" lang="ja-JP" altLang="en-US" sz="2800" dirty="0" smtClean="0">
                <a:solidFill>
                  <a:srgbClr val="3333FF"/>
                </a:solidFill>
              </a:rPr>
              <a:t>ただし</a:t>
            </a:r>
            <a:r>
              <a:rPr kumimoji="1" lang="ja-JP" altLang="en-US" sz="2800" dirty="0" err="1" smtClean="0">
                <a:solidFill>
                  <a:srgbClr val="3333FF"/>
                </a:solidFill>
              </a:rPr>
              <a:t>．．．</a:t>
            </a:r>
            <a:endParaRPr kumimoji="1" lang="ja-JP" altLang="en-US" sz="2800" dirty="0">
              <a:solidFill>
                <a:srgbClr val="3333FF"/>
              </a:solidFill>
            </a:endParaRPr>
          </a:p>
        </p:txBody>
      </p:sp>
    </p:spTree>
    <p:extLst>
      <p:ext uri="{BB962C8B-B14F-4D97-AF65-F5344CB8AC3E}">
        <p14:creationId xmlns:p14="http://schemas.microsoft.com/office/powerpoint/2010/main" val="25697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POWERPOINTVERSION" val="14.0"/>
  <p:tag name="TPVERSION" val="2008"/>
  <p:tag name="PPVERSION" val="14.0"/>
  <p:tag name="TPFULLVERSION" val="4.2.4.1090"/>
  <p:tag name="DELIMITERS" val="3.1"/>
  <p:tag name="SHOWBARVISIBLE" val="True"/>
  <p:tag name="EXPANDSHOWBAR" val="True"/>
  <p:tag name="USESECONDARYMONITOR" val="True"/>
  <p:tag name="SAVECSVWITHSESSION" val="True"/>
  <p:tag name="CSVFORMAT" val="0"/>
  <p:tag name="BULLETTYPE" val="3"/>
  <p:tag name="ANSWERNOWSTYLE" val="-1"/>
  <p:tag name="ANSWERNOWTEXT" val="今すぐ回答"/>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RACEENDPOINTS" val="100"/>
  <p:tag name="RACERSMAXDISPLAYED" val="5"/>
  <p:tag name="RACEANIMATIONSPEED" val="3"/>
  <p:tag name="SKIPREMAININGRACESLIDES" val="True"/>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722948"/>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1"/>
  <p:tag name="RESETCHARTS" val="True"/>
  <p:tag name="INCLUDENONRESPONDERS" val="False"/>
  <p:tag name="MULTIRESPDIVISOR" val="1"/>
  <p:tag name="INCLUDEPPT" val="True"/>
  <p:tag name="ALLOWUSERFEEDBACK" val="True"/>
  <p:tag name="CORRECTPOINTVALUE" val="1"/>
  <p:tag name="INCORRECTPOINTVALUE" val="0"/>
  <p:tag name="REALTIMEBACKUP" val="False"/>
  <p:tag name="REALTIMEBACKUPPATH" val="(なし)"/>
  <p:tag name="ZEROBASED" val="False"/>
  <p:tag name="AUTOADJUSTPARTRANGE" val="True"/>
  <p:tag name="CHARTSCALE" val="True"/>
  <p:tag name="ADVANCEDSETTINGSVIEW" val="False"/>
  <p:tag name="FIBDISPLAYRESULTS" val="True"/>
  <p:tag name="FIBNUMRESULTS" val="5"/>
  <p:tag name="FIBINCLUDEOTHER" val="True"/>
  <p:tag name="FIBDISPLAYKEYWORDS" val="True"/>
  <p:tag name="PRRESPONSE1" val="10"/>
  <p:tag name="PRRESPONSE2" val="9"/>
  <p:tag name="PRRESPONSE3" val="8"/>
  <p:tag name="PRRESPONSE4" val="7"/>
  <p:tag name="PRRESPONSE5" val="6"/>
  <p:tag name="PRRESPONSE6" val="5"/>
  <p:tag name="PRRESPONSE7" val="4"/>
  <p:tag name="PRRESPONSE8" val="3"/>
  <p:tag name="PRRESPONSE9" val="2"/>
  <p:tag name="PRRESPONSE10" val="1"/>
  <p:tag name="SHOWFLASHWARNING" val="True"/>
  <p:tag name="ALWAYSOPENPOLL" val="False"/>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SLIDEID" val="C6B367EC48DC4293891EFE5C6B58709C"/>
  <p:tag name="SLIDETYPE" val="E"/>
  <p:tag name="CORRECTPOINTVALUE" val="1"/>
  <p:tag name="INCORRECTPOINTVALUE" val="0"/>
  <p:tag name="FIBDISPLAYRESULTS" val="True"/>
  <p:tag name="FIBDISPLAYKEYWORDS" val="True"/>
  <p:tag name="FIBINCLUDEOTHER" val="True"/>
  <p:tag name="FIBNUMRESULTS" val="5"/>
  <p:tag name="QUESTIONALIAS" val="質問テキストを入力してください..."/>
  <p:tag name="SLIDEORDER" val="2"/>
  <p:tag name="SLIDEGUID" val="9D06773C7BF84E6086F608DFF2E5154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SLIDEID" val="5A46CFC890464917B8BFEA784E69DB72"/>
  <p:tag name="SLIDETYPE" val="E"/>
  <p:tag name="CORRECTPOINTVALUE" val="1"/>
  <p:tag name="INCORRECTPOINTVALUE" val="0"/>
  <p:tag name="FIBDISPLAYRESULTS" val="True"/>
  <p:tag name="FIBDISPLAYKEYWORDS" val="True"/>
  <p:tag name="FIBINCLUDEOTHER" val="True"/>
  <p:tag name="FIBNUMRESULTS" val="5"/>
  <p:tag name="SLIDEORDER" val="2"/>
  <p:tag name="SLIDEGUID" val="7C96440F05B04B4A90BCFF3F17BAD511"/>
  <p:tag name="DELIMITERS" val="3.1"/>
  <p:tag name="QUESTIONALIAS" val="日本の大学生は，英語がわからない"/>
</p:tagLst>
</file>

<file path=ppt/tags/tag4.xml><?xml version="1.0" encoding="utf-8"?>
<p:tagLst xmlns:a="http://schemas.openxmlformats.org/drawingml/2006/main" xmlns:r="http://schemas.openxmlformats.org/officeDocument/2006/relationships" xmlns:p="http://schemas.openxmlformats.org/presentationml/2006/main">
  <p:tag name="SLIDEID" val="74E38E87431C4C198F843B536F61D83D"/>
  <p:tag name="SLIDETYPE" val="E"/>
  <p:tag name="CORRECTPOINTVALUE" val="1"/>
  <p:tag name="INCORRECTPOINTVALUE" val="0"/>
  <p:tag name="FIBDISPLAYRESULTS" val="True"/>
  <p:tag name="FIBDISPLAYKEYWORDS" val="True"/>
  <p:tag name="FIBINCLUDEOTHER" val="True"/>
  <p:tag name="FIBNUMRESULTS" val="5"/>
  <p:tag name="SLIDEORDER" val="2"/>
  <p:tag name="SLIDEGUID" val="B6C4E3141365407FB0C2D1E7047161AB"/>
  <p:tag name="DELIMITERS" val="3.1"/>
  <p:tag name="QUESTIONALIAS" val="「英語」は高校までで終わっている？"/>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SLIDEID" val="2017CFA35B644997B3C5DE391CB657F7"/>
  <p:tag name="CORRECTPOINTVALUE" val="1"/>
  <p:tag name="INCORRECTPOINTVALUE" val="0"/>
  <p:tag name="FIBDISPLAYRESULTS" val="True"/>
  <p:tag name="FIBDISPLAYKEYWORDS" val="True"/>
  <p:tag name="FIBINCLUDEOTHER" val="True"/>
  <p:tag name="FIBNUMRESULTS" val="5"/>
  <p:tag name="DELIMITERS" val="3.1"/>
  <p:tag name="QUESTIONALIAS" val="現代英語は， インド・ヨーロッパ語族の中の異端児！"/>
  <p:tag name="SLIDEORDER" val="3"/>
  <p:tag name="RESPONSESGATHERED" val="False"/>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TotalTime>
  <Words>1124</Words>
  <Application>Microsoft Macintosh PowerPoint</Application>
  <PresentationFormat>画面に合わせる (4:3)</PresentationFormat>
  <Paragraphs>268</Paragraphs>
  <Slides>18</Slides>
  <Notes>15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AR P丸ゴシック体M</vt:lpstr>
      <vt:lpstr>Arial</vt:lpstr>
      <vt:lpstr>Calibri</vt:lpstr>
      <vt:lpstr>ＭＳ Ｐゴシック</vt:lpstr>
      <vt:lpstr>ＭＳ ゴシック</vt:lpstr>
      <vt:lpstr>Office ​​テーマ</vt:lpstr>
      <vt:lpstr>第1回　「日本の科学者」科学のひろば</vt:lpstr>
      <vt:lpstr>日本の大学生は，英語がわからない</vt:lpstr>
      <vt:lpstr>「英語」 は高校までで終わっている</vt:lpstr>
      <vt:lpstr>PowerPoint プレゼンテーション</vt:lpstr>
      <vt:lpstr>現在のゲルマン語派のSOV，SVO</vt:lpstr>
      <vt:lpstr>PowerPoint プレゼンテーション</vt:lpstr>
      <vt:lpstr>英語の特徴 と 日本人の弱点 の 交差点</vt:lpstr>
      <vt:lpstr>PowerPoint プレゼンテーション</vt:lpstr>
      <vt:lpstr>記号研方式</vt:lpstr>
      <vt:lpstr>１．動詞を丸で囲む 　　他動詞は，右端に角をつけて他動性を表す 　　目的語には下線</vt:lpstr>
      <vt:lpstr>２．準動詞を右半丸で囲む 　　他動詞は右端に角を付ける</vt:lpstr>
      <vt:lpstr>４．前置詞句（形容詞句，副詞句）を [  ] で囲む 　　形容詞句は右肩に「a」を付ける</vt:lpstr>
      <vt:lpstr>５．節は大きな括弧， 　　副詞節は [  ]，形容詞節は [  ]A ， 　　名詞節は (  )で囲む</vt:lpstr>
      <vt:lpstr>PowerPoint プレゼンテーション</vt:lpstr>
      <vt:lpstr>学生の声 の一部</vt:lpstr>
      <vt:lpstr>PowerPoint プレゼンテーション</vt:lpstr>
      <vt:lpstr>PowerPoint プレゼンテーション</vt:lpstr>
      <vt:lpstr>模擬授業</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「日本の科学者」科学のひろば</dc:title>
  <dc:creator>itakura</dc:creator>
  <cp:lastModifiedBy>板倉隆夫</cp:lastModifiedBy>
  <cp:revision>48</cp:revision>
  <dcterms:created xsi:type="dcterms:W3CDTF">2016-07-12T03:48:23Z</dcterms:created>
  <dcterms:modified xsi:type="dcterms:W3CDTF">2017-08-21T00:17:55Z</dcterms:modified>
</cp:coreProperties>
</file>